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Short Stack" panose="020B0604020202020204" charset="0"/>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g1pDhCBULqklWNFR/mVJX4f6Ce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47"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ponyclub.org/Volunteers/Safety/YouthProtection.aspx"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cb82345de9_2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cb82345de9_2_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cb82345de9_2_1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cb82345de9_2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cb82345de9_2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cb82345de9_2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gcb82345de9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cb82345de9_2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cb82345de9_2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cb82345de9_2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cb82345de9_2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018e1e2ac5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Charlotte/Rebecca</a:t>
            </a:r>
            <a:endParaRPr/>
          </a:p>
          <a:p>
            <a:pPr marL="0" lvl="0" indent="0" algn="l" rtl="0">
              <a:spcBef>
                <a:spcPts val="0"/>
              </a:spcBef>
              <a:spcAft>
                <a:spcPts val="0"/>
              </a:spcAft>
              <a:buClr>
                <a:schemeClr val="dk1"/>
              </a:buClr>
              <a:buSzPts val="1200"/>
              <a:buFont typeface="Calibri"/>
              <a:buNone/>
            </a:pPr>
            <a:endParaRPr/>
          </a:p>
        </p:txBody>
      </p:sp>
      <p:sp>
        <p:nvSpPr>
          <p:cNvPr id="232" name="Google Shape;232;g1018e1e2ac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cb82345de9_2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gcb82345de9_2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cb82345de9_2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cb82345de9_2_2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gcb82345de9_2_2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cb82345de9_2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cb82345de9_2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cb82345de9_2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cb82345de9_2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cb82345de9_2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cb82345de9_2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b82345de9_2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cb82345de9_2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cb82345de9_2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cb82345de9_2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b82345de9_2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gcb82345de9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cb82345de9_2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cb82345de9_2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cb82345de9_2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gcb82345de9_2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cb82345de9_2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cb82345de9_2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cb82345de9_2_2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cb82345de9_2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Reduced regional dues</a:t>
            </a:r>
            <a:endParaRPr/>
          </a:p>
          <a:p>
            <a:pPr marL="0" lvl="0" indent="0" algn="l" rtl="0">
              <a:spcBef>
                <a:spcPts val="0"/>
              </a:spcBef>
              <a:spcAft>
                <a:spcPts val="0"/>
              </a:spcAft>
              <a:buNone/>
            </a:pPr>
            <a:r>
              <a:rPr lang="en-US"/>
              <a:t>$5k for annual meeting and ending in deficit</a:t>
            </a:r>
            <a:endParaRPr/>
          </a:p>
          <a:p>
            <a:pPr marL="0" lvl="0" indent="0" algn="l" rtl="0">
              <a:spcBef>
                <a:spcPts val="0"/>
              </a:spcBef>
              <a:spcAft>
                <a:spcPts val="0"/>
              </a:spcAft>
              <a:buNone/>
            </a:pPr>
            <a:r>
              <a:rPr lang="en-US"/>
              <a:t>Funding for contest is in budget</a:t>
            </a:r>
            <a:endParaRPr/>
          </a:p>
        </p:txBody>
      </p:sp>
      <p:sp>
        <p:nvSpPr>
          <p:cNvPr id="508" name="Google Shape;5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cb82345de9_2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cb82345de9_2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018e1e2ac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Charlotte/Rebecca</a:t>
            </a:r>
            <a:endParaRPr/>
          </a:p>
        </p:txBody>
      </p:sp>
      <p:sp>
        <p:nvSpPr>
          <p:cNvPr id="529" name="Google Shape;529;g1018e1e2ac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101b3c8c92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Charlotte/Rebecca</a:t>
            </a:r>
            <a:endParaRPr/>
          </a:p>
        </p:txBody>
      </p:sp>
      <p:sp>
        <p:nvSpPr>
          <p:cNvPr id="538" name="Google Shape;538;g101b3c8c92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Charlotte/Rebecca</a:t>
            </a:r>
            <a:endParaRPr/>
          </a:p>
          <a:p>
            <a:pPr marL="0" lvl="0" indent="0" algn="l" rtl="0">
              <a:spcBef>
                <a:spcPts val="0"/>
              </a:spcBef>
              <a:spcAft>
                <a:spcPts val="0"/>
              </a:spcAft>
              <a:buClr>
                <a:schemeClr val="dk1"/>
              </a:buClr>
              <a:buSzPts val="1200"/>
              <a:buFont typeface="Calibri"/>
              <a:buNone/>
            </a:pPr>
            <a:endParaRPr/>
          </a:p>
        </p:txBody>
      </p:sp>
      <p:sp>
        <p:nvSpPr>
          <p:cNvPr id="547" name="Google Shape;54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018e1e2ac5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Charlotte/Rebecca</a:t>
            </a:r>
            <a:endParaRPr/>
          </a:p>
          <a:p>
            <a:pPr marL="0" lvl="0" indent="0" algn="l" rtl="0">
              <a:spcBef>
                <a:spcPts val="0"/>
              </a:spcBef>
              <a:spcAft>
                <a:spcPts val="0"/>
              </a:spcAft>
              <a:buClr>
                <a:schemeClr val="dk1"/>
              </a:buClr>
              <a:buSzPts val="1200"/>
              <a:buFont typeface="Calibri"/>
              <a:buNone/>
            </a:pPr>
            <a:endParaRPr/>
          </a:p>
        </p:txBody>
      </p:sp>
      <p:sp>
        <p:nvSpPr>
          <p:cNvPr id="556" name="Google Shape;556;g1018e1e2ac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65" name="Google Shape;56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74" name="Google Shape;57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018e1e2ac5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Charlotte/Rebecca</a:t>
            </a:r>
            <a:endParaRPr/>
          </a:p>
        </p:txBody>
      </p:sp>
      <p:sp>
        <p:nvSpPr>
          <p:cNvPr id="583" name="Google Shape;583;g1018e1e2ac5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Charlotte/Rebecca</a:t>
            </a:r>
            <a:endParaRPr/>
          </a:p>
          <a:p>
            <a:pPr marL="0" lvl="0" indent="0" algn="l" rtl="0">
              <a:spcBef>
                <a:spcPts val="0"/>
              </a:spcBef>
              <a:spcAft>
                <a:spcPts val="0"/>
              </a:spcAft>
              <a:buClr>
                <a:schemeClr val="dk1"/>
              </a:buClr>
              <a:buSzPts val="1200"/>
              <a:buFont typeface="Calibri"/>
              <a:buNone/>
            </a:pPr>
            <a:endParaRPr/>
          </a:p>
        </p:txBody>
      </p:sp>
      <p:sp>
        <p:nvSpPr>
          <p:cNvPr id="592" name="Google Shape;592;p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cb82345de9_2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gcb82345de9_2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cb82345de9_2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7" name="Google Shape;707;gcb82345de9_2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1018e1e2ac5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https://www.ponyclub.org/Volunteers/Safety/YouthProtection.aspx</a:t>
            </a:r>
            <a:endParaRPr/>
          </a:p>
          <a:p>
            <a:pPr marL="0" lvl="0" indent="0" algn="l" rtl="0">
              <a:spcBef>
                <a:spcPts val="0"/>
              </a:spcBef>
              <a:spcAft>
                <a:spcPts val="0"/>
              </a:spcAft>
              <a:buNone/>
            </a:pPr>
            <a:endParaRPr/>
          </a:p>
        </p:txBody>
      </p:sp>
      <p:sp>
        <p:nvSpPr>
          <p:cNvPr id="716" name="Google Shape;716;g1018e1e2ac5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01b3c8c92d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g101b3c8c92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cb82345de9_2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cb82345de9_2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b82345de9_2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cb82345de9_2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3"/>
          <p:cNvSpPr>
            <a:spLocks noGrp="1"/>
          </p:cNvSpPr>
          <p:nvPr>
            <p:ph type="pic" idx="2"/>
          </p:nvPr>
        </p:nvSpPr>
        <p:spPr>
          <a:xfrm>
            <a:off x="5183188" y="987425"/>
            <a:ext cx="6172200" cy="4873625"/>
          </a:xfrm>
          <a:prstGeom prst="rect">
            <a:avLst/>
          </a:prstGeom>
          <a:noFill/>
          <a:ln>
            <a:noFill/>
          </a:ln>
        </p:spPr>
      </p:sp>
      <p:sp>
        <p:nvSpPr>
          <p:cNvPr id="68" name="Google Shape;68;p7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hyperlink" Target="https://middlecalifornia.ponyclub.org/ContentDocs/48338/FINAL%20FOR%20WEBSITE%20Jan%202021_%20MidCal%20Roster%20of%20Members%20for%20Instruction%20-%20Roster%20-%20Nov.%202020.pdf" TargetMode="External"/><Relationship Id="rId4" Type="http://schemas.openxmlformats.org/officeDocument/2006/relationships/hyperlink" Target="https://middlecalifornia.ponyclub.org/ContentDocs/48338/FINAL%20FOR%20WEBSITE_%20MidCal%20Guildelines%20for%20Use%20of%20Upper-Level%20Members.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s://www.ponyclub.org/ContentDocs/Policies/May21/0900%20%20Policy%20Member%20and%20Volunteer%20Safety%20and%20Protection.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543052"/>
            <a:ext cx="9144000" cy="104180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Middle California Region</a:t>
            </a:r>
            <a:endParaRPr/>
          </a:p>
        </p:txBody>
      </p:sp>
      <p:pic>
        <p:nvPicPr>
          <p:cNvPr id="89" name="Google Shape;89;p1"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90" name="Google Shape;90;p1"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91" name="Google Shape;91;p1"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92" name="Google Shape;92;p1"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pic>
        <p:nvPicPr>
          <p:cNvPr id="93" name="Google Shape;93;p1"/>
          <p:cNvPicPr preferRelativeResize="0"/>
          <p:nvPr/>
        </p:nvPicPr>
        <p:blipFill rotWithShape="1">
          <a:blip r:embed="rId4">
            <a:alphaModFix/>
          </a:blip>
          <a:srcRect/>
          <a:stretch/>
        </p:blipFill>
        <p:spPr>
          <a:xfrm>
            <a:off x="3745282" y="1524492"/>
            <a:ext cx="3995803" cy="3769625"/>
          </a:xfrm>
          <a:prstGeom prst="rect">
            <a:avLst/>
          </a:prstGeom>
          <a:noFill/>
          <a:ln>
            <a:noFill/>
          </a:ln>
        </p:spPr>
      </p:pic>
      <p:sp>
        <p:nvSpPr>
          <p:cNvPr id="94" name="Google Shape;94;p1"/>
          <p:cNvSpPr txBox="1"/>
          <p:nvPr/>
        </p:nvSpPr>
        <p:spPr>
          <a:xfrm>
            <a:off x="1676400" y="5205343"/>
            <a:ext cx="9144000" cy="1041803"/>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202</a:t>
            </a:r>
            <a:r>
              <a:rPr lang="en-US" sz="6000">
                <a:solidFill>
                  <a:schemeClr val="dk1"/>
                </a:solidFill>
                <a:latin typeface="Calibri"/>
                <a:ea typeface="Calibri"/>
                <a:cs typeface="Calibri"/>
                <a:sym typeface="Calibri"/>
              </a:rPr>
              <a:t>1</a:t>
            </a:r>
            <a:r>
              <a:rPr lang="en-US" sz="6000" b="0" i="0" u="none" strike="noStrike" cap="none">
                <a:solidFill>
                  <a:schemeClr val="dk1"/>
                </a:solidFill>
                <a:latin typeface="Calibri"/>
                <a:ea typeface="Calibri"/>
                <a:cs typeface="Calibri"/>
                <a:sym typeface="Calibri"/>
              </a:rPr>
              <a:t> Annual Meeting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gcb82345de9_2_197"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183" name="Google Shape;183;gcb82345de9_2_197"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184" name="Google Shape;184;gcb82345de9_2_197"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185" name="Google Shape;185;gcb82345de9_2_197"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186" name="Google Shape;186;gcb82345de9_2_197"/>
          <p:cNvSpPr txBox="1">
            <a:spLocks noGrp="1"/>
          </p:cNvSpPr>
          <p:nvPr>
            <p:ph type="ctrTitle"/>
          </p:nvPr>
        </p:nvSpPr>
        <p:spPr>
          <a:xfrm>
            <a:off x="1362076" y="387748"/>
            <a:ext cx="9144000" cy="733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Who We Are</a:t>
            </a:r>
            <a:endParaRPr/>
          </a:p>
        </p:txBody>
      </p:sp>
      <p:sp>
        <p:nvSpPr>
          <p:cNvPr id="187" name="Google Shape;187;gcb82345de9_2_197"/>
          <p:cNvSpPr/>
          <p:nvPr/>
        </p:nvSpPr>
        <p:spPr>
          <a:xfrm>
            <a:off x="1362083" y="926422"/>
            <a:ext cx="10684872" cy="5461344"/>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a:p>
        </p:txBody>
      </p:sp>
      <p:sp>
        <p:nvSpPr>
          <p:cNvPr id="188" name="Google Shape;188;gcb82345de9_2_197"/>
          <p:cNvSpPr txBox="1"/>
          <p:nvPr/>
        </p:nvSpPr>
        <p:spPr>
          <a:xfrm>
            <a:off x="5923850" y="1484063"/>
            <a:ext cx="1985100" cy="5055600"/>
          </a:xfrm>
          <a:prstGeom prst="rect">
            <a:avLst/>
          </a:prstGeom>
          <a:noFill/>
          <a:ln>
            <a:noFill/>
          </a:ln>
        </p:spPr>
        <p:txBody>
          <a:bodyPr spcFirstLastPara="1" wrap="square" lIns="91425" tIns="91425" rIns="91425" bIns="91425" anchor="t" anchorCtr="0">
            <a:spAutoFit/>
          </a:bodyPr>
          <a:lstStyle/>
          <a:p>
            <a:pPr marL="0" lvl="0" indent="0" algn="l" rtl="0">
              <a:lnSpc>
                <a:spcPct val="138000"/>
              </a:lnSpc>
              <a:spcBef>
                <a:spcPts val="0"/>
              </a:spcBef>
              <a:spcAft>
                <a:spcPts val="0"/>
              </a:spcAft>
              <a:buClr>
                <a:schemeClr val="dk1"/>
              </a:buClr>
              <a:buSzPts val="1100"/>
              <a:buFont typeface="Arial"/>
              <a:buNone/>
            </a:pPr>
            <a:r>
              <a:rPr lang="en-US" sz="2100" u="sng">
                <a:solidFill>
                  <a:schemeClr val="dk1"/>
                </a:solidFill>
              </a:rPr>
              <a:t>Traditional</a:t>
            </a:r>
            <a:endParaRPr sz="2100" u="sng">
              <a:solidFill>
                <a:schemeClr val="dk1"/>
              </a:solidFill>
            </a:endParaRPr>
          </a:p>
          <a:p>
            <a:pPr marL="0" lvl="0" indent="0" algn="l" rtl="0">
              <a:lnSpc>
                <a:spcPct val="138000"/>
              </a:lnSpc>
              <a:spcBef>
                <a:spcPts val="0"/>
              </a:spcBef>
              <a:spcAft>
                <a:spcPts val="0"/>
              </a:spcAft>
              <a:buClr>
                <a:schemeClr val="dk1"/>
              </a:buClr>
              <a:buSzPts val="1100"/>
              <a:buFont typeface="Arial"/>
              <a:buNone/>
            </a:pPr>
            <a:r>
              <a:rPr lang="en-US" sz="2100">
                <a:solidFill>
                  <a:schemeClr val="dk1"/>
                </a:solidFill>
              </a:rPr>
              <a:t>A - 1</a:t>
            </a:r>
            <a:endParaRPr sz="2100">
              <a:solidFill>
                <a:schemeClr val="dk1"/>
              </a:solidFill>
            </a:endParaRPr>
          </a:p>
          <a:p>
            <a:pPr marL="0" lvl="0" indent="0" algn="l" rtl="0">
              <a:lnSpc>
                <a:spcPct val="138000"/>
              </a:lnSpc>
              <a:spcBef>
                <a:spcPts val="0"/>
              </a:spcBef>
              <a:spcAft>
                <a:spcPts val="0"/>
              </a:spcAft>
              <a:buClr>
                <a:schemeClr val="dk1"/>
              </a:buClr>
              <a:buSzPts val="1100"/>
              <a:buFont typeface="Arial"/>
              <a:buNone/>
            </a:pPr>
            <a:r>
              <a:rPr lang="en-US" sz="2100">
                <a:solidFill>
                  <a:schemeClr val="dk1"/>
                </a:solidFill>
              </a:rPr>
              <a:t>B - 2</a:t>
            </a:r>
            <a:endParaRPr sz="2100">
              <a:solidFill>
                <a:schemeClr val="dk1"/>
              </a:solidFill>
            </a:endParaRPr>
          </a:p>
          <a:p>
            <a:pPr marL="0" lvl="0" indent="0" algn="l" rtl="0">
              <a:lnSpc>
                <a:spcPct val="138000"/>
              </a:lnSpc>
              <a:spcBef>
                <a:spcPts val="0"/>
              </a:spcBef>
              <a:spcAft>
                <a:spcPts val="0"/>
              </a:spcAft>
              <a:buClr>
                <a:schemeClr val="dk1"/>
              </a:buClr>
              <a:buSzPts val="1100"/>
              <a:buFont typeface="Arial"/>
              <a:buNone/>
            </a:pPr>
            <a:r>
              <a:rPr lang="en-US" sz="2100">
                <a:solidFill>
                  <a:schemeClr val="dk1"/>
                </a:solidFill>
              </a:rPr>
              <a:t>C3 -2</a:t>
            </a:r>
            <a:endParaRPr sz="2100">
              <a:solidFill>
                <a:schemeClr val="dk1"/>
              </a:solidFill>
            </a:endParaRPr>
          </a:p>
          <a:p>
            <a:pPr marL="0" lvl="0" indent="0" algn="l" rtl="0">
              <a:lnSpc>
                <a:spcPct val="138000"/>
              </a:lnSpc>
              <a:spcBef>
                <a:spcPts val="0"/>
              </a:spcBef>
              <a:spcAft>
                <a:spcPts val="0"/>
              </a:spcAft>
              <a:buClr>
                <a:schemeClr val="dk1"/>
              </a:buClr>
              <a:buSzPts val="1100"/>
              <a:buFont typeface="Arial"/>
              <a:buNone/>
            </a:pPr>
            <a:r>
              <a:rPr lang="en-US" sz="2100">
                <a:solidFill>
                  <a:schemeClr val="dk1"/>
                </a:solidFill>
              </a:rPr>
              <a:t>C+- 1</a:t>
            </a:r>
            <a:endParaRPr sz="2100">
              <a:solidFill>
                <a:schemeClr val="dk1"/>
              </a:solidFill>
            </a:endParaRPr>
          </a:p>
          <a:p>
            <a:pPr marL="0" lvl="0" indent="0" algn="l" rtl="0">
              <a:lnSpc>
                <a:spcPct val="138000"/>
              </a:lnSpc>
              <a:spcBef>
                <a:spcPts val="0"/>
              </a:spcBef>
              <a:spcAft>
                <a:spcPts val="0"/>
              </a:spcAft>
              <a:buClr>
                <a:schemeClr val="dk1"/>
              </a:buClr>
              <a:buSzPts val="1100"/>
              <a:buFont typeface="Arial"/>
              <a:buNone/>
            </a:pPr>
            <a:r>
              <a:rPr lang="en-US" sz="2100">
                <a:solidFill>
                  <a:schemeClr val="dk1"/>
                </a:solidFill>
              </a:rPr>
              <a:t>C2 - 16</a:t>
            </a:r>
            <a:endParaRPr sz="2100">
              <a:solidFill>
                <a:schemeClr val="dk1"/>
              </a:solidFill>
            </a:endParaRPr>
          </a:p>
          <a:p>
            <a:pPr marL="0" lvl="0" indent="0" algn="l" rtl="0">
              <a:lnSpc>
                <a:spcPct val="138000"/>
              </a:lnSpc>
              <a:spcBef>
                <a:spcPts val="0"/>
              </a:spcBef>
              <a:spcAft>
                <a:spcPts val="0"/>
              </a:spcAft>
              <a:buClr>
                <a:schemeClr val="dk1"/>
              </a:buClr>
              <a:buSzPts val="1100"/>
              <a:buFont typeface="Arial"/>
              <a:buNone/>
            </a:pPr>
            <a:r>
              <a:rPr lang="en-US" sz="2100">
                <a:solidFill>
                  <a:schemeClr val="dk1"/>
                </a:solidFill>
              </a:rPr>
              <a:t>C1 - 12</a:t>
            </a:r>
            <a:endParaRPr sz="2100">
              <a:solidFill>
                <a:schemeClr val="dk1"/>
              </a:solidFill>
            </a:endParaRPr>
          </a:p>
          <a:p>
            <a:pPr marL="0" lvl="0" indent="0" algn="l" rtl="0">
              <a:lnSpc>
                <a:spcPct val="138000"/>
              </a:lnSpc>
              <a:spcBef>
                <a:spcPts val="0"/>
              </a:spcBef>
              <a:spcAft>
                <a:spcPts val="0"/>
              </a:spcAft>
              <a:buClr>
                <a:schemeClr val="dk1"/>
              </a:buClr>
              <a:buSzPts val="1100"/>
              <a:buFont typeface="Arial"/>
              <a:buNone/>
            </a:pPr>
            <a:r>
              <a:rPr lang="en-US" sz="2100">
                <a:solidFill>
                  <a:schemeClr val="dk1"/>
                </a:solidFill>
              </a:rPr>
              <a:t>D3 - 33</a:t>
            </a:r>
            <a:endParaRPr sz="2100">
              <a:solidFill>
                <a:schemeClr val="dk1"/>
              </a:solidFill>
            </a:endParaRPr>
          </a:p>
          <a:p>
            <a:pPr marL="0" lvl="0" indent="0" algn="l" rtl="0">
              <a:lnSpc>
                <a:spcPct val="138000"/>
              </a:lnSpc>
              <a:spcBef>
                <a:spcPts val="0"/>
              </a:spcBef>
              <a:spcAft>
                <a:spcPts val="0"/>
              </a:spcAft>
              <a:buClr>
                <a:schemeClr val="dk1"/>
              </a:buClr>
              <a:buSzPts val="1100"/>
              <a:buFont typeface="Arial"/>
              <a:buNone/>
            </a:pPr>
            <a:r>
              <a:rPr lang="en-US" sz="2100">
                <a:solidFill>
                  <a:schemeClr val="dk1"/>
                </a:solidFill>
              </a:rPr>
              <a:t>D2 - 47</a:t>
            </a:r>
            <a:endParaRPr sz="2100">
              <a:solidFill>
                <a:schemeClr val="dk1"/>
              </a:solidFill>
            </a:endParaRPr>
          </a:p>
          <a:p>
            <a:pPr marL="0" lvl="0" indent="0" algn="l" rtl="0">
              <a:lnSpc>
                <a:spcPct val="138000"/>
              </a:lnSpc>
              <a:spcBef>
                <a:spcPts val="0"/>
              </a:spcBef>
              <a:spcAft>
                <a:spcPts val="0"/>
              </a:spcAft>
              <a:buClr>
                <a:schemeClr val="dk1"/>
              </a:buClr>
              <a:buSzPts val="1100"/>
              <a:buFont typeface="Arial"/>
              <a:buNone/>
            </a:pPr>
            <a:r>
              <a:rPr lang="en-US" sz="2100">
                <a:solidFill>
                  <a:schemeClr val="dk1"/>
                </a:solidFill>
              </a:rPr>
              <a:t>D1- 38</a:t>
            </a:r>
            <a:endParaRPr sz="2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
        <p:nvSpPr>
          <p:cNvPr id="189" name="Google Shape;189;gcb82345de9_2_197"/>
          <p:cNvSpPr txBox="1"/>
          <p:nvPr/>
        </p:nvSpPr>
        <p:spPr>
          <a:xfrm>
            <a:off x="2498575" y="2459838"/>
            <a:ext cx="1985100" cy="4819800"/>
          </a:xfrm>
          <a:prstGeom prst="rect">
            <a:avLst/>
          </a:prstGeom>
          <a:noFill/>
          <a:ln>
            <a:noFill/>
          </a:ln>
        </p:spPr>
        <p:txBody>
          <a:bodyPr spcFirstLastPara="1" wrap="square" lIns="91425" tIns="91425" rIns="91425" bIns="91425" anchor="t" anchorCtr="0">
            <a:spAutoFit/>
          </a:bodyPr>
          <a:lstStyle/>
          <a:p>
            <a:pPr marL="0" lvl="0" indent="0" algn="l" rtl="0">
              <a:lnSpc>
                <a:spcPct val="138000"/>
              </a:lnSpc>
              <a:spcBef>
                <a:spcPts val="0"/>
              </a:spcBef>
              <a:spcAft>
                <a:spcPts val="0"/>
              </a:spcAft>
              <a:buNone/>
            </a:pPr>
            <a:r>
              <a:rPr lang="en-US" sz="2100" u="sng">
                <a:solidFill>
                  <a:schemeClr val="dk1"/>
                </a:solidFill>
              </a:rPr>
              <a:t>SJ</a:t>
            </a:r>
            <a:endParaRPr sz="2100" u="sng">
              <a:solidFill>
                <a:schemeClr val="dk1"/>
              </a:solidFill>
            </a:endParaRPr>
          </a:p>
          <a:p>
            <a:pPr marL="0" lvl="0" indent="0" algn="l" rtl="0">
              <a:lnSpc>
                <a:spcPct val="138000"/>
              </a:lnSpc>
              <a:spcBef>
                <a:spcPts val="0"/>
              </a:spcBef>
              <a:spcAft>
                <a:spcPts val="0"/>
              </a:spcAft>
              <a:buNone/>
            </a:pPr>
            <a:r>
              <a:rPr lang="en-US" sz="2100">
                <a:solidFill>
                  <a:schemeClr val="dk1"/>
                </a:solidFill>
              </a:rPr>
              <a:t>C2 - 19</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C1 - 12</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D3 - 33</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D2 - 47</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D1 - 1</a:t>
            </a:r>
            <a:endParaRPr sz="2100">
              <a:solidFill>
                <a:schemeClr val="dk1"/>
              </a:solidFill>
            </a:endParaRPr>
          </a:p>
          <a:p>
            <a:pPr marL="0" lvl="0" indent="0" algn="l" rtl="0">
              <a:lnSpc>
                <a:spcPct val="138000"/>
              </a:lnSpc>
              <a:spcBef>
                <a:spcPts val="0"/>
              </a:spcBef>
              <a:spcAft>
                <a:spcPts val="0"/>
              </a:spcAft>
              <a:buNone/>
            </a:pPr>
            <a:endParaRPr sz="2100">
              <a:solidFill>
                <a:schemeClr val="dk1"/>
              </a:solidFill>
            </a:endParaRPr>
          </a:p>
          <a:p>
            <a:pPr marL="0" lvl="0" indent="0" algn="l" rtl="0">
              <a:lnSpc>
                <a:spcPct val="115000"/>
              </a:lnSpc>
              <a:spcBef>
                <a:spcPts val="0"/>
              </a:spcBef>
              <a:spcAft>
                <a:spcPts val="0"/>
              </a:spcAft>
              <a:buNone/>
            </a:pPr>
            <a:endParaRPr sz="2100">
              <a:solidFill>
                <a:schemeClr val="dk1"/>
              </a:solidFill>
            </a:endParaRPr>
          </a:p>
          <a:p>
            <a:pPr marL="0" lvl="0" indent="0" algn="l" rtl="0">
              <a:lnSpc>
                <a:spcPct val="138000"/>
              </a:lnSpc>
              <a:spcBef>
                <a:spcPts val="0"/>
              </a:spcBef>
              <a:spcAft>
                <a:spcPts val="0"/>
              </a:spcAft>
              <a:buNone/>
            </a:pPr>
            <a:endParaRPr sz="2100" u="sng">
              <a:solidFill>
                <a:schemeClr val="dk1"/>
              </a:solidFill>
            </a:endParaRPr>
          </a:p>
          <a:p>
            <a:pPr marL="0" lvl="0" indent="0" algn="l" rtl="0">
              <a:lnSpc>
                <a:spcPct val="115000"/>
              </a:lnSpc>
              <a:spcBef>
                <a:spcPts val="0"/>
              </a:spcBef>
              <a:spcAft>
                <a:spcPts val="0"/>
              </a:spcAft>
              <a:buNone/>
            </a:pPr>
            <a:endParaRPr sz="2100">
              <a:solidFill>
                <a:schemeClr val="dk1"/>
              </a:solidFill>
            </a:endParaRPr>
          </a:p>
          <a:p>
            <a:pPr marL="0" lvl="0" indent="0" algn="l" rtl="0">
              <a:spcBef>
                <a:spcPts val="0"/>
              </a:spcBef>
              <a:spcAft>
                <a:spcPts val="0"/>
              </a:spcAft>
              <a:buNone/>
            </a:pPr>
            <a:endParaRPr sz="2100">
              <a:latin typeface="Calibri"/>
              <a:ea typeface="Calibri"/>
              <a:cs typeface="Calibri"/>
              <a:sym typeface="Calibri"/>
            </a:endParaRPr>
          </a:p>
        </p:txBody>
      </p:sp>
      <p:sp>
        <p:nvSpPr>
          <p:cNvPr id="190" name="Google Shape;190;gcb82345de9_2_197"/>
          <p:cNvSpPr txBox="1"/>
          <p:nvPr/>
        </p:nvSpPr>
        <p:spPr>
          <a:xfrm>
            <a:off x="4239175" y="2459838"/>
            <a:ext cx="1985100" cy="4374000"/>
          </a:xfrm>
          <a:prstGeom prst="rect">
            <a:avLst/>
          </a:prstGeom>
          <a:noFill/>
          <a:ln>
            <a:noFill/>
          </a:ln>
        </p:spPr>
        <p:txBody>
          <a:bodyPr spcFirstLastPara="1" wrap="square" lIns="91425" tIns="91425" rIns="91425" bIns="91425" anchor="t" anchorCtr="0">
            <a:spAutoFit/>
          </a:bodyPr>
          <a:lstStyle/>
          <a:p>
            <a:pPr marL="0" lvl="0" indent="0" algn="l" rtl="0">
              <a:lnSpc>
                <a:spcPct val="138000"/>
              </a:lnSpc>
              <a:spcBef>
                <a:spcPts val="0"/>
              </a:spcBef>
              <a:spcAft>
                <a:spcPts val="0"/>
              </a:spcAft>
              <a:buNone/>
            </a:pPr>
            <a:r>
              <a:rPr lang="en-US" sz="2100" u="sng">
                <a:solidFill>
                  <a:schemeClr val="dk1"/>
                </a:solidFill>
              </a:rPr>
              <a:t>HSE</a:t>
            </a:r>
            <a:endParaRPr sz="2100" u="sng">
              <a:solidFill>
                <a:schemeClr val="dk1"/>
              </a:solidFill>
            </a:endParaRPr>
          </a:p>
          <a:p>
            <a:pPr marL="0" lvl="0" indent="0" algn="l" rtl="0">
              <a:lnSpc>
                <a:spcPct val="138000"/>
              </a:lnSpc>
              <a:spcBef>
                <a:spcPts val="0"/>
              </a:spcBef>
              <a:spcAft>
                <a:spcPts val="0"/>
              </a:spcAft>
              <a:buNone/>
            </a:pPr>
            <a:r>
              <a:rPr lang="en-US" sz="2100">
                <a:solidFill>
                  <a:schemeClr val="dk1"/>
                </a:solidFill>
              </a:rPr>
              <a:t>C2- 4</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C1- 4</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D3 - 8</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D2 - 10</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D1- 12</a:t>
            </a:r>
            <a:endParaRPr sz="2100">
              <a:solidFill>
                <a:schemeClr val="dk1"/>
              </a:solidFill>
            </a:endParaRPr>
          </a:p>
          <a:p>
            <a:pPr marL="0" lvl="0" indent="0" algn="l" rtl="0">
              <a:lnSpc>
                <a:spcPct val="115000"/>
              </a:lnSpc>
              <a:spcBef>
                <a:spcPts val="0"/>
              </a:spcBef>
              <a:spcAft>
                <a:spcPts val="0"/>
              </a:spcAft>
              <a:buNone/>
            </a:pPr>
            <a:endParaRPr sz="2100">
              <a:solidFill>
                <a:schemeClr val="dk1"/>
              </a:solidFill>
            </a:endParaRPr>
          </a:p>
          <a:p>
            <a:pPr marL="0" lvl="0" indent="0" algn="l" rtl="0">
              <a:lnSpc>
                <a:spcPct val="138000"/>
              </a:lnSpc>
              <a:spcBef>
                <a:spcPts val="0"/>
              </a:spcBef>
              <a:spcAft>
                <a:spcPts val="0"/>
              </a:spcAft>
              <a:buNone/>
            </a:pPr>
            <a:endParaRPr sz="2100" u="sng">
              <a:solidFill>
                <a:schemeClr val="dk1"/>
              </a:solidFill>
            </a:endParaRPr>
          </a:p>
          <a:p>
            <a:pPr marL="0" lvl="0" indent="0" algn="l" rtl="0">
              <a:lnSpc>
                <a:spcPct val="115000"/>
              </a:lnSpc>
              <a:spcBef>
                <a:spcPts val="0"/>
              </a:spcBef>
              <a:spcAft>
                <a:spcPts val="0"/>
              </a:spcAft>
              <a:buNone/>
            </a:pPr>
            <a:endParaRPr sz="2100">
              <a:solidFill>
                <a:schemeClr val="dk1"/>
              </a:solidFill>
            </a:endParaRPr>
          </a:p>
          <a:p>
            <a:pPr marL="0" lvl="0" indent="0" algn="l" rtl="0">
              <a:spcBef>
                <a:spcPts val="0"/>
              </a:spcBef>
              <a:spcAft>
                <a:spcPts val="0"/>
              </a:spcAft>
              <a:buNone/>
            </a:pPr>
            <a:endParaRPr sz="2100">
              <a:latin typeface="Calibri"/>
              <a:ea typeface="Calibri"/>
              <a:cs typeface="Calibri"/>
              <a:sym typeface="Calibri"/>
            </a:endParaRPr>
          </a:p>
        </p:txBody>
      </p:sp>
      <p:sp>
        <p:nvSpPr>
          <p:cNvPr id="191" name="Google Shape;191;gcb82345de9_2_197"/>
          <p:cNvSpPr txBox="1"/>
          <p:nvPr/>
        </p:nvSpPr>
        <p:spPr>
          <a:xfrm>
            <a:off x="7908950" y="1772700"/>
            <a:ext cx="1985100" cy="5020200"/>
          </a:xfrm>
          <a:prstGeom prst="rect">
            <a:avLst/>
          </a:prstGeom>
          <a:noFill/>
          <a:ln>
            <a:noFill/>
          </a:ln>
        </p:spPr>
        <p:txBody>
          <a:bodyPr spcFirstLastPara="1" wrap="square" lIns="91425" tIns="91425" rIns="91425" bIns="91425" anchor="t" anchorCtr="0">
            <a:spAutoFit/>
          </a:bodyPr>
          <a:lstStyle/>
          <a:p>
            <a:pPr marL="0" lvl="0" indent="0" algn="l" rtl="0">
              <a:lnSpc>
                <a:spcPct val="138000"/>
              </a:lnSpc>
              <a:spcBef>
                <a:spcPts val="0"/>
              </a:spcBef>
              <a:spcAft>
                <a:spcPts val="0"/>
              </a:spcAft>
              <a:buNone/>
            </a:pPr>
            <a:r>
              <a:rPr lang="en-US" sz="2100" u="sng">
                <a:solidFill>
                  <a:schemeClr val="dk1"/>
                </a:solidFill>
              </a:rPr>
              <a:t>Dressage </a:t>
            </a:r>
            <a:endParaRPr sz="2100" u="sng">
              <a:solidFill>
                <a:schemeClr val="dk1"/>
              </a:solidFill>
            </a:endParaRPr>
          </a:p>
          <a:p>
            <a:pPr marL="0" lvl="0" indent="0" algn="l" rtl="0">
              <a:lnSpc>
                <a:spcPct val="138000"/>
              </a:lnSpc>
              <a:spcBef>
                <a:spcPts val="0"/>
              </a:spcBef>
              <a:spcAft>
                <a:spcPts val="0"/>
              </a:spcAft>
              <a:buNone/>
            </a:pPr>
            <a:r>
              <a:rPr lang="en-US" sz="2100">
                <a:solidFill>
                  <a:schemeClr val="dk1"/>
                </a:solidFill>
              </a:rPr>
              <a:t>C3- 1</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C2 - 2</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C1 - 2</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C+ - 1</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D3 - 6</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D2 - 10</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D1 - 4</a:t>
            </a:r>
            <a:endParaRPr sz="2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38000"/>
              </a:lnSpc>
              <a:spcBef>
                <a:spcPts val="0"/>
              </a:spcBef>
              <a:spcAft>
                <a:spcPts val="0"/>
              </a:spcAft>
              <a:buNone/>
            </a:pPr>
            <a:endParaRPr sz="1100" u="sng">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38000"/>
              </a:lnSpc>
              <a:spcBef>
                <a:spcPts val="0"/>
              </a:spcBef>
              <a:spcAft>
                <a:spcPts val="0"/>
              </a:spcAft>
              <a:buNone/>
            </a:pPr>
            <a:endParaRPr sz="1100" u="sng">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
        <p:nvSpPr>
          <p:cNvPr id="192" name="Google Shape;192;gcb82345de9_2_197"/>
          <p:cNvSpPr txBox="1"/>
          <p:nvPr/>
        </p:nvSpPr>
        <p:spPr>
          <a:xfrm>
            <a:off x="9894050" y="2249793"/>
            <a:ext cx="1985100" cy="3664200"/>
          </a:xfrm>
          <a:prstGeom prst="rect">
            <a:avLst/>
          </a:prstGeom>
          <a:noFill/>
          <a:ln>
            <a:noFill/>
          </a:ln>
        </p:spPr>
        <p:txBody>
          <a:bodyPr spcFirstLastPara="1" wrap="square" lIns="91425" tIns="91425" rIns="91425" bIns="91425" anchor="t" anchorCtr="0">
            <a:spAutoFit/>
          </a:bodyPr>
          <a:lstStyle/>
          <a:p>
            <a:pPr marL="0" lvl="0" indent="0" algn="l" rtl="0">
              <a:lnSpc>
                <a:spcPct val="138000"/>
              </a:lnSpc>
              <a:spcBef>
                <a:spcPts val="0"/>
              </a:spcBef>
              <a:spcAft>
                <a:spcPts val="0"/>
              </a:spcAft>
              <a:buNone/>
            </a:pPr>
            <a:r>
              <a:rPr lang="en-US" sz="2100" u="sng">
                <a:solidFill>
                  <a:schemeClr val="dk1"/>
                </a:solidFill>
              </a:rPr>
              <a:t>Western </a:t>
            </a:r>
            <a:endParaRPr sz="2100" u="sng">
              <a:solidFill>
                <a:schemeClr val="dk1"/>
              </a:solidFill>
            </a:endParaRPr>
          </a:p>
          <a:p>
            <a:pPr marL="0" lvl="0" indent="0" algn="l" rtl="0">
              <a:lnSpc>
                <a:spcPct val="138000"/>
              </a:lnSpc>
              <a:spcBef>
                <a:spcPts val="0"/>
              </a:spcBef>
              <a:spcAft>
                <a:spcPts val="0"/>
              </a:spcAft>
              <a:buNone/>
            </a:pPr>
            <a:r>
              <a:rPr lang="en-US" sz="2100">
                <a:solidFill>
                  <a:schemeClr val="dk1"/>
                </a:solidFill>
              </a:rPr>
              <a:t>C2- 1</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D3 - 1</a:t>
            </a:r>
            <a:endParaRPr sz="2100">
              <a:solidFill>
                <a:schemeClr val="dk1"/>
              </a:solidFill>
            </a:endParaRPr>
          </a:p>
          <a:p>
            <a:pPr marL="0" lvl="0" indent="0" algn="l" rtl="0">
              <a:lnSpc>
                <a:spcPct val="138000"/>
              </a:lnSpc>
              <a:spcBef>
                <a:spcPts val="0"/>
              </a:spcBef>
              <a:spcAft>
                <a:spcPts val="0"/>
              </a:spcAft>
              <a:buNone/>
            </a:pPr>
            <a:r>
              <a:rPr lang="en-US" sz="2100">
                <a:solidFill>
                  <a:schemeClr val="dk1"/>
                </a:solidFill>
              </a:rPr>
              <a:t>D2 - 8</a:t>
            </a:r>
            <a:endParaRPr sz="2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38000"/>
              </a:lnSpc>
              <a:spcBef>
                <a:spcPts val="0"/>
              </a:spcBef>
              <a:spcAft>
                <a:spcPts val="0"/>
              </a:spcAft>
              <a:buNone/>
            </a:pPr>
            <a:endParaRPr sz="1100" u="sng">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38000"/>
              </a:lnSpc>
              <a:spcBef>
                <a:spcPts val="0"/>
              </a:spcBef>
              <a:spcAft>
                <a:spcPts val="0"/>
              </a:spcAft>
              <a:buNone/>
            </a:pPr>
            <a:endParaRPr sz="1100" u="sng">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38000"/>
              </a:lnSpc>
              <a:spcBef>
                <a:spcPts val="0"/>
              </a:spcBef>
              <a:spcAft>
                <a:spcPts val="0"/>
              </a:spcAft>
              <a:buNone/>
            </a:pPr>
            <a:endParaRPr sz="1100" u="sng">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gcb82345de9_2_37"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198" name="Google Shape;198;gcb82345de9_2_37"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199" name="Google Shape;199;gcb82345de9_2_37"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200" name="Google Shape;200;gcb82345de9_2_37"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201" name="Google Shape;201;gcb82345de9_2_37"/>
          <p:cNvSpPr txBox="1"/>
          <p:nvPr/>
        </p:nvSpPr>
        <p:spPr>
          <a:xfrm>
            <a:off x="425075" y="441300"/>
            <a:ext cx="11491500" cy="603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a:solidFill>
                  <a:schemeClr val="dk1"/>
                </a:solidFill>
              </a:rPr>
              <a:t>10:00am  I. </a:t>
            </a:r>
            <a:r>
              <a:rPr lang="en-US" sz="2000" b="1">
                <a:solidFill>
                  <a:schemeClr val="dk1"/>
                </a:solidFill>
              </a:rPr>
              <a:t>Call to Order (15 minutes)</a:t>
            </a:r>
            <a:endParaRPr sz="2000" b="1">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a. Introductions</a:t>
            </a:r>
            <a:endParaRPr sz="2000">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b.  Adjustments to agenda if any</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10:15am          II. </a:t>
            </a:r>
            <a:r>
              <a:rPr lang="en-US" sz="2000" b="1">
                <a:solidFill>
                  <a:schemeClr val="dk1"/>
                </a:solidFill>
              </a:rPr>
              <a:t>Old Business</a:t>
            </a:r>
            <a:r>
              <a:rPr lang="en-US" sz="2000">
                <a:solidFill>
                  <a:schemeClr val="dk1"/>
                </a:solidFill>
              </a:rPr>
              <a:t>  </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a. USPC Mission and Vision (3 minute)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b. Presentation of 2020 Meeting Minutes (5 minutes) VOTE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c. Status of the Region (3 minutes)</a:t>
            </a:r>
            <a:endParaRPr sz="2000">
              <a:solidFill>
                <a:schemeClr val="dk1"/>
              </a:solidFill>
            </a:endParaRPr>
          </a:p>
          <a:p>
            <a:pPr marL="1371600" lvl="0" indent="0" algn="l" rtl="0">
              <a:lnSpc>
                <a:spcPct val="150000"/>
              </a:lnSpc>
              <a:spcBef>
                <a:spcPts val="0"/>
              </a:spcBef>
              <a:spcAft>
                <a:spcPts val="0"/>
              </a:spcAft>
              <a:buNone/>
            </a:pPr>
            <a:r>
              <a:rPr lang="en-US" sz="2000">
                <a:solidFill>
                  <a:schemeClr val="dk1"/>
                </a:solidFill>
              </a:rPr>
              <a:t>     d. </a:t>
            </a:r>
            <a:r>
              <a:rPr lang="en-US" sz="2000">
                <a:solidFill>
                  <a:schemeClr val="dk1"/>
                </a:solidFill>
                <a:highlight>
                  <a:srgbClr val="00FF00"/>
                </a:highlight>
              </a:rPr>
              <a:t>D &amp;I working group update</a:t>
            </a:r>
            <a:endParaRPr sz="2000">
              <a:solidFill>
                <a:schemeClr val="dk1"/>
              </a:solidFill>
              <a:highlight>
                <a:srgbClr val="00FF00"/>
              </a:highlight>
            </a:endParaRPr>
          </a:p>
          <a:p>
            <a:pPr marL="914400" lvl="0" indent="457200" algn="l" rtl="0">
              <a:lnSpc>
                <a:spcPct val="150000"/>
              </a:lnSpc>
              <a:spcBef>
                <a:spcPts val="0"/>
              </a:spcBef>
              <a:spcAft>
                <a:spcPts val="0"/>
              </a:spcAft>
              <a:buNone/>
            </a:pPr>
            <a:r>
              <a:rPr lang="en-US" sz="2000">
                <a:solidFill>
                  <a:schemeClr val="dk1"/>
                </a:solidFill>
              </a:rPr>
              <a:t>     e. Special Awards  </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f. Summary of Year’s Activities (20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g. Volunteer Recognition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h. USPC 2022 Equine Symposium &amp; Convention (10 minutes)</a:t>
            </a:r>
            <a:endParaRPr sz="2000">
              <a:solidFill>
                <a:schemeClr val="dk1"/>
              </a:solidFill>
            </a:endParaRPr>
          </a:p>
          <a:p>
            <a:pPr marL="914400" lvl="0" indent="457200" algn="l" rtl="0">
              <a:spcBef>
                <a:spcPts val="0"/>
              </a:spcBef>
              <a:spcAft>
                <a:spcPts val="0"/>
              </a:spcAft>
              <a:buNone/>
            </a:pPr>
            <a:r>
              <a:rPr lang="en-US" sz="2000">
                <a:solidFill>
                  <a:schemeClr val="dk1"/>
                </a:solidFill>
              </a:rPr>
              <a:t>     i. National Youth Congress Delegates (10 minutes)</a:t>
            </a:r>
            <a:endParaRPr sz="23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cb82345de9_2_45"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207" name="Google Shape;207;gcb82345de9_2_45"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208" name="Google Shape;208;gcb82345de9_2_45"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209" name="Google Shape;209;gcb82345de9_2_45"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210" name="Google Shape;210;gcb82345de9_2_45"/>
          <p:cNvSpPr txBox="1"/>
          <p:nvPr/>
        </p:nvSpPr>
        <p:spPr>
          <a:xfrm>
            <a:off x="1902850" y="605625"/>
            <a:ext cx="9409500" cy="677100"/>
          </a:xfrm>
          <a:prstGeom prst="rect">
            <a:avLst/>
          </a:prstGeom>
          <a:noFill/>
          <a:ln>
            <a:noFill/>
          </a:ln>
        </p:spPr>
        <p:txBody>
          <a:bodyPr spcFirstLastPara="1" wrap="square" lIns="91425" tIns="91425" rIns="91425" bIns="91425" anchor="t" anchorCtr="0">
            <a:spAutoFit/>
          </a:bodyPr>
          <a:lstStyle/>
          <a:p>
            <a:pPr marL="0" lvl="0" indent="457200" algn="l" rtl="0">
              <a:lnSpc>
                <a:spcPct val="150000"/>
              </a:lnSpc>
              <a:spcBef>
                <a:spcPts val="0"/>
              </a:spcBef>
              <a:spcAft>
                <a:spcPts val="0"/>
              </a:spcAft>
              <a:buNone/>
            </a:pPr>
            <a:r>
              <a:rPr lang="en-US" sz="3200">
                <a:solidFill>
                  <a:schemeClr val="dk1"/>
                </a:solidFill>
                <a:latin typeface="Calibri"/>
                <a:ea typeface="Calibri"/>
                <a:cs typeface="Calibri"/>
                <a:sym typeface="Calibri"/>
              </a:rPr>
              <a:t>Diversity &amp; Inclusion Working Group  2021 Summary </a:t>
            </a:r>
            <a:endParaRPr sz="3200">
              <a:solidFill>
                <a:schemeClr val="dk1"/>
              </a:solidFill>
              <a:latin typeface="Calibri"/>
              <a:ea typeface="Calibri"/>
              <a:cs typeface="Calibri"/>
              <a:sym typeface="Calibri"/>
            </a:endParaRPr>
          </a:p>
        </p:txBody>
      </p:sp>
      <p:sp>
        <p:nvSpPr>
          <p:cNvPr id="211" name="Google Shape;211;gcb82345de9_2_45"/>
          <p:cNvSpPr txBox="1"/>
          <p:nvPr/>
        </p:nvSpPr>
        <p:spPr>
          <a:xfrm>
            <a:off x="1106350" y="1511525"/>
            <a:ext cx="10206000" cy="5566800"/>
          </a:xfrm>
          <a:prstGeom prst="rect">
            <a:avLst/>
          </a:prstGeom>
          <a:noFill/>
          <a:ln>
            <a:noFill/>
          </a:ln>
        </p:spPr>
        <p:txBody>
          <a:bodyPr spcFirstLastPara="1" wrap="square" lIns="91425" tIns="91425" rIns="91425" bIns="91425" anchor="t" anchorCtr="0">
            <a:spAutoFit/>
          </a:bodyPr>
          <a:lstStyle/>
          <a:p>
            <a:pPr marL="457200" lvl="0" indent="-419100" algn="l" rtl="0">
              <a:lnSpc>
                <a:spcPct val="115000"/>
              </a:lnSpc>
              <a:spcBef>
                <a:spcPts val="1100"/>
              </a:spcBef>
              <a:spcAft>
                <a:spcPts val="0"/>
              </a:spcAft>
              <a:buClr>
                <a:srgbClr val="333333"/>
              </a:buClr>
              <a:buSzPts val="3000"/>
              <a:buChar char="●"/>
            </a:pPr>
            <a:r>
              <a:rPr lang="en-US" sz="3000">
                <a:solidFill>
                  <a:srgbClr val="333333"/>
                </a:solidFill>
                <a:latin typeface="Calibri"/>
                <a:ea typeface="Calibri"/>
                <a:cs typeface="Calibri"/>
                <a:sym typeface="Calibri"/>
              </a:rPr>
              <a:t> Formulated  recommendations around helmet fit/safety, natural hair, and head coverings </a:t>
            </a:r>
            <a:endParaRPr sz="3000">
              <a:solidFill>
                <a:srgbClr val="333333"/>
              </a:solidFill>
              <a:latin typeface="Calibri"/>
              <a:ea typeface="Calibri"/>
              <a:cs typeface="Calibri"/>
              <a:sym typeface="Calibri"/>
            </a:endParaRPr>
          </a:p>
          <a:p>
            <a:pPr marL="457200" lvl="0" indent="-419100" algn="l" rtl="0">
              <a:lnSpc>
                <a:spcPct val="115000"/>
              </a:lnSpc>
              <a:spcBef>
                <a:spcPts val="0"/>
              </a:spcBef>
              <a:spcAft>
                <a:spcPts val="0"/>
              </a:spcAft>
              <a:buClr>
                <a:srgbClr val="333333"/>
              </a:buClr>
              <a:buSzPts val="3000"/>
              <a:buChar char="●"/>
            </a:pPr>
            <a:r>
              <a:rPr lang="en-US" sz="3000">
                <a:solidFill>
                  <a:srgbClr val="333333"/>
                </a:solidFill>
                <a:latin typeface="Calibri"/>
                <a:ea typeface="Calibri"/>
                <a:cs typeface="Calibri"/>
                <a:sym typeface="Calibri"/>
              </a:rPr>
              <a:t>Created and piloted (within the Region) a survey for the collection of demographic information from existing and new members, and shared that with the USPC executive director and board president in March 2021, </a:t>
            </a:r>
            <a:endParaRPr sz="3000">
              <a:solidFill>
                <a:srgbClr val="333333"/>
              </a:solidFill>
              <a:latin typeface="Calibri"/>
              <a:ea typeface="Calibri"/>
              <a:cs typeface="Calibri"/>
              <a:sym typeface="Calibri"/>
            </a:endParaRPr>
          </a:p>
          <a:p>
            <a:pPr marL="457200" lvl="0" indent="-419100" algn="l" rtl="0">
              <a:lnSpc>
                <a:spcPct val="115000"/>
              </a:lnSpc>
              <a:spcBef>
                <a:spcPts val="0"/>
              </a:spcBef>
              <a:spcAft>
                <a:spcPts val="0"/>
              </a:spcAft>
              <a:buClr>
                <a:srgbClr val="333333"/>
              </a:buClr>
              <a:buSzPts val="3000"/>
              <a:buChar char="●"/>
            </a:pPr>
            <a:r>
              <a:rPr lang="en-US" sz="3000">
                <a:solidFill>
                  <a:srgbClr val="333333"/>
                </a:solidFill>
                <a:latin typeface="Calibri"/>
                <a:ea typeface="Calibri"/>
                <a:cs typeface="Calibri"/>
                <a:sym typeface="Calibri"/>
              </a:rPr>
              <a:t>Supported the RS with a memo expressing our desire to work with the new board of governors' committee to roll out new policies coming from National.</a:t>
            </a:r>
            <a:endParaRPr sz="3000">
              <a:solidFill>
                <a:srgbClr val="333333"/>
              </a:solidFill>
              <a:latin typeface="Calibri"/>
              <a:ea typeface="Calibri"/>
              <a:cs typeface="Calibri"/>
              <a:sym typeface="Calibri"/>
            </a:endParaRPr>
          </a:p>
          <a:p>
            <a:pPr marL="0" lvl="0" indent="0" algn="l" rtl="0">
              <a:spcBef>
                <a:spcPts val="1100"/>
              </a:spcBef>
              <a:spcAft>
                <a:spcPts val="0"/>
              </a:spcAft>
              <a:buNone/>
            </a:pPr>
            <a:endParaRPr sz="30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cb82345de9_2_61"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217" name="Google Shape;217;gcb82345de9_2_61"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218" name="Google Shape;218;gcb82345de9_2_61"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219" name="Google Shape;219;gcb82345de9_2_61"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220" name="Google Shape;220;gcb82345de9_2_61"/>
          <p:cNvSpPr txBox="1"/>
          <p:nvPr/>
        </p:nvSpPr>
        <p:spPr>
          <a:xfrm>
            <a:off x="1430800" y="664650"/>
            <a:ext cx="8495100" cy="5972100"/>
          </a:xfrm>
          <a:prstGeom prst="rect">
            <a:avLst/>
          </a:prstGeom>
          <a:noFill/>
          <a:ln>
            <a:noFill/>
          </a:ln>
        </p:spPr>
        <p:txBody>
          <a:bodyPr spcFirstLastPara="1" wrap="square" lIns="91425" tIns="91425" rIns="91425" bIns="91425" anchor="t" anchorCtr="0">
            <a:spAutoFit/>
          </a:bodyPr>
          <a:lstStyle/>
          <a:p>
            <a:pPr marL="457200" lvl="0" indent="-419100" algn="l" rtl="0">
              <a:lnSpc>
                <a:spcPct val="115000"/>
              </a:lnSpc>
              <a:spcBef>
                <a:spcPts val="1100"/>
              </a:spcBef>
              <a:spcAft>
                <a:spcPts val="0"/>
              </a:spcAft>
              <a:buClr>
                <a:srgbClr val="333333"/>
              </a:buClr>
              <a:buSzPts val="3000"/>
              <a:buFont typeface="Calibri"/>
              <a:buChar char="●"/>
            </a:pPr>
            <a:r>
              <a:rPr lang="en-US" sz="3000">
                <a:solidFill>
                  <a:srgbClr val="333333"/>
                </a:solidFill>
                <a:latin typeface="Calibri"/>
                <a:ea typeface="Calibri"/>
                <a:cs typeface="Calibri"/>
                <a:sym typeface="Calibri"/>
              </a:rPr>
              <a:t>The MidCal working group went on hiatus in April 2021, pending recommendations from the Board of Governors DIEA committee.</a:t>
            </a:r>
            <a:endParaRPr sz="3000">
              <a:solidFill>
                <a:srgbClr val="333333"/>
              </a:solidFill>
              <a:latin typeface="Calibri"/>
              <a:ea typeface="Calibri"/>
              <a:cs typeface="Calibri"/>
              <a:sym typeface="Calibri"/>
            </a:endParaRPr>
          </a:p>
          <a:p>
            <a:pPr marL="457200" lvl="0" indent="0" algn="l" rtl="0">
              <a:lnSpc>
                <a:spcPct val="115000"/>
              </a:lnSpc>
              <a:spcBef>
                <a:spcPts val="1100"/>
              </a:spcBef>
              <a:spcAft>
                <a:spcPts val="0"/>
              </a:spcAft>
              <a:buNone/>
            </a:pPr>
            <a:endParaRPr sz="3000">
              <a:solidFill>
                <a:srgbClr val="333333"/>
              </a:solidFill>
              <a:latin typeface="Calibri"/>
              <a:ea typeface="Calibri"/>
              <a:cs typeface="Calibri"/>
              <a:sym typeface="Calibri"/>
            </a:endParaRPr>
          </a:p>
          <a:p>
            <a:pPr marL="457200" lvl="0" indent="-419100" algn="l" rtl="0">
              <a:lnSpc>
                <a:spcPct val="115000"/>
              </a:lnSpc>
              <a:spcBef>
                <a:spcPts val="1100"/>
              </a:spcBef>
              <a:spcAft>
                <a:spcPts val="0"/>
              </a:spcAft>
              <a:buClr>
                <a:srgbClr val="333333"/>
              </a:buClr>
              <a:buSzPts val="3000"/>
              <a:buFont typeface="Calibri"/>
              <a:buChar char="●"/>
            </a:pPr>
            <a:r>
              <a:rPr lang="en-US" sz="3000">
                <a:solidFill>
                  <a:srgbClr val="333333"/>
                </a:solidFill>
                <a:latin typeface="Calibri"/>
                <a:ea typeface="Calibri"/>
                <a:cs typeface="Calibri"/>
                <a:sym typeface="Calibri"/>
              </a:rPr>
              <a:t>We are always looking for new working group members and particularly welcome interest from members, parents and supporters who represent demographic groups currently underserved by Pony Club. </a:t>
            </a:r>
            <a:endParaRPr sz="3000">
              <a:solidFill>
                <a:srgbClr val="333333"/>
              </a:solidFill>
              <a:latin typeface="Calibri"/>
              <a:ea typeface="Calibri"/>
              <a:cs typeface="Calibri"/>
              <a:sym typeface="Calibri"/>
            </a:endParaRPr>
          </a:p>
          <a:p>
            <a:pPr marL="0" lvl="0" indent="0" algn="l" rtl="0">
              <a:spcBef>
                <a:spcPts val="1100"/>
              </a:spcBef>
              <a:spcAft>
                <a:spcPts val="0"/>
              </a:spcAft>
              <a:buClr>
                <a:schemeClr val="dk1"/>
              </a:buClr>
              <a:buSzPts val="1100"/>
              <a:buFont typeface="Arial"/>
              <a:buNone/>
            </a:pPr>
            <a:endParaRPr sz="24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gcb82345de9_2_53"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226" name="Google Shape;226;gcb82345de9_2_53"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227" name="Google Shape;227;gcb82345de9_2_53"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228" name="Google Shape;228;gcb82345de9_2_53"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229" name="Google Shape;229;gcb82345de9_2_53"/>
          <p:cNvSpPr txBox="1"/>
          <p:nvPr/>
        </p:nvSpPr>
        <p:spPr>
          <a:xfrm>
            <a:off x="425075" y="441300"/>
            <a:ext cx="11491500" cy="603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a:solidFill>
                  <a:schemeClr val="dk1"/>
                </a:solidFill>
              </a:rPr>
              <a:t>10:00am  I. </a:t>
            </a:r>
            <a:r>
              <a:rPr lang="en-US" sz="2000" b="1">
                <a:solidFill>
                  <a:schemeClr val="dk1"/>
                </a:solidFill>
              </a:rPr>
              <a:t>Call to Order (15 minutes)</a:t>
            </a:r>
            <a:endParaRPr sz="2000" b="1">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a. Introductions</a:t>
            </a:r>
            <a:endParaRPr sz="2000">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b.  Adjustments to agenda if any</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10:15am          II. </a:t>
            </a:r>
            <a:r>
              <a:rPr lang="en-US" sz="2000" b="1">
                <a:solidFill>
                  <a:schemeClr val="dk1"/>
                </a:solidFill>
              </a:rPr>
              <a:t>Old Business</a:t>
            </a:r>
            <a:r>
              <a:rPr lang="en-US" sz="2000">
                <a:solidFill>
                  <a:schemeClr val="dk1"/>
                </a:solidFill>
              </a:rPr>
              <a:t>  </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a. USPC Mission and Vision (3 minute)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b. Presentation of 2020 Meeting Minutes (5 minutes) VOTE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c. Status of the Region (3 minutes)</a:t>
            </a:r>
            <a:endParaRPr sz="2000">
              <a:solidFill>
                <a:schemeClr val="dk1"/>
              </a:solidFill>
            </a:endParaRPr>
          </a:p>
          <a:p>
            <a:pPr marL="1371600" lvl="0" indent="0" algn="l" rtl="0">
              <a:lnSpc>
                <a:spcPct val="150000"/>
              </a:lnSpc>
              <a:spcBef>
                <a:spcPts val="0"/>
              </a:spcBef>
              <a:spcAft>
                <a:spcPts val="0"/>
              </a:spcAft>
              <a:buNone/>
            </a:pPr>
            <a:r>
              <a:rPr lang="en-US" sz="2000">
                <a:solidFill>
                  <a:schemeClr val="dk1"/>
                </a:solidFill>
              </a:rPr>
              <a:t>     d. DEIA working group update</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e. </a:t>
            </a:r>
            <a:r>
              <a:rPr lang="en-US" sz="2000">
                <a:solidFill>
                  <a:schemeClr val="dk1"/>
                </a:solidFill>
                <a:highlight>
                  <a:srgbClr val="00FF00"/>
                </a:highlight>
              </a:rPr>
              <a:t>Special Awards update</a:t>
            </a:r>
            <a:endParaRPr sz="2000">
              <a:solidFill>
                <a:schemeClr val="dk1"/>
              </a:solidFill>
              <a:highlight>
                <a:srgbClr val="00FF00"/>
              </a:highlight>
            </a:endParaRPr>
          </a:p>
          <a:p>
            <a:pPr marL="914400" lvl="0" indent="457200" algn="l" rtl="0">
              <a:lnSpc>
                <a:spcPct val="150000"/>
              </a:lnSpc>
              <a:spcBef>
                <a:spcPts val="0"/>
              </a:spcBef>
              <a:spcAft>
                <a:spcPts val="0"/>
              </a:spcAft>
              <a:buNone/>
            </a:pPr>
            <a:r>
              <a:rPr lang="en-US" sz="2000">
                <a:solidFill>
                  <a:schemeClr val="dk1"/>
                </a:solidFill>
              </a:rPr>
              <a:t>     f. Summary of Year’s Activities (20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g. Volunteer Recognition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h. USPC 2022 Equine Symposium &amp; Convention (10 minutes)</a:t>
            </a:r>
            <a:endParaRPr sz="2000">
              <a:solidFill>
                <a:schemeClr val="dk1"/>
              </a:solidFill>
            </a:endParaRPr>
          </a:p>
          <a:p>
            <a:pPr marL="914400" lvl="0" indent="457200" algn="l" rtl="0">
              <a:spcBef>
                <a:spcPts val="0"/>
              </a:spcBef>
              <a:spcAft>
                <a:spcPts val="0"/>
              </a:spcAft>
              <a:buNone/>
            </a:pPr>
            <a:r>
              <a:rPr lang="en-US" sz="2000">
                <a:solidFill>
                  <a:schemeClr val="dk1"/>
                </a:solidFill>
              </a:rPr>
              <a:t>     i. National Youth Congress Delegates (10 minutes)</a:t>
            </a:r>
            <a:endParaRPr sz="23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1018e1e2ac5_0_61"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235" name="Google Shape;235;g1018e1e2ac5_0_61"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236" name="Google Shape;236;g1018e1e2ac5_0_61"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237" name="Google Shape;237;g1018e1e2ac5_0_61"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238" name="Google Shape;238;g1018e1e2ac5_0_61"/>
          <p:cNvSpPr/>
          <p:nvPr/>
        </p:nvSpPr>
        <p:spPr>
          <a:xfrm>
            <a:off x="252412" y="582866"/>
            <a:ext cx="11687100" cy="481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3600"/>
              <a:buFont typeface="Calibri"/>
              <a:buNone/>
            </a:pPr>
            <a:r>
              <a:rPr lang="en-US" sz="3600" b="1">
                <a:latin typeface="Calibri"/>
                <a:ea typeface="Calibri"/>
                <a:cs typeface="Calibri"/>
                <a:sym typeface="Calibri"/>
              </a:rPr>
              <a:t>Special  Award</a:t>
            </a:r>
            <a:endParaRPr sz="3600" b="1"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457200" marR="0" lvl="0" indent="-374650" algn="l" rtl="0">
              <a:spcBef>
                <a:spcPts val="0"/>
              </a:spcBef>
              <a:spcAft>
                <a:spcPts val="0"/>
              </a:spcAft>
              <a:buClr>
                <a:schemeClr val="dk1"/>
              </a:buClr>
              <a:buSzPts val="2300"/>
              <a:buFont typeface="Calibri"/>
              <a:buChar char="●"/>
            </a:pPr>
            <a:r>
              <a:rPr lang="en-US" sz="2300" b="1">
                <a:solidFill>
                  <a:schemeClr val="dk1"/>
                </a:solidFill>
                <a:latin typeface="Calibri"/>
                <a:ea typeface="Calibri"/>
                <a:cs typeface="Calibri"/>
                <a:sym typeface="Calibri"/>
              </a:rPr>
              <a:t>The Essay Scholarship Fund of the Middle California Region is used to help members from the Region prepare for and offset costs related to attending mounted Regional activities.</a:t>
            </a:r>
            <a:endParaRPr sz="2300">
              <a:solidFill>
                <a:schemeClr val="dk1"/>
              </a:solidFill>
              <a:latin typeface="Calibri"/>
              <a:ea typeface="Calibri"/>
              <a:cs typeface="Calibri"/>
              <a:sym typeface="Calibri"/>
            </a:endParaRPr>
          </a:p>
          <a:p>
            <a:pPr marL="457200" marR="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In 2021 7 awards were given out.</a:t>
            </a:r>
            <a:endParaRPr sz="2200">
              <a:solidFill>
                <a:schemeClr val="dk1"/>
              </a:solidFill>
              <a:latin typeface="Calibri"/>
              <a:ea typeface="Calibri"/>
              <a:cs typeface="Calibri"/>
              <a:sym typeface="Calibri"/>
            </a:endParaRPr>
          </a:p>
          <a:p>
            <a:pPr marL="914400" marR="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Congrats to Caroline Jimenez, Naomi Jimenez, Margaret “Katie” Sachs, Clara Sachs, Joanna Sachs, of Fresno Pony Club and  Andie Sue Roth (2x) of In The Irons Pony Club</a:t>
            </a:r>
            <a:endParaRPr sz="2000">
              <a:solidFill>
                <a:schemeClr val="dk1"/>
              </a:solidFill>
              <a:latin typeface="Calibri"/>
              <a:ea typeface="Calibri"/>
              <a:cs typeface="Calibri"/>
              <a:sym typeface="Calibri"/>
            </a:endParaRPr>
          </a:p>
          <a:p>
            <a:pPr marL="457200" marR="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For 2022 more opportunities for these awards will be shared, with Spring and Fall submissions available!</a:t>
            </a:r>
            <a:endParaRPr sz="2200">
              <a:solidFill>
                <a:schemeClr val="dk1"/>
              </a:solidFill>
              <a:latin typeface="Calibri"/>
              <a:ea typeface="Calibri"/>
              <a:cs typeface="Calibri"/>
              <a:sym typeface="Calibri"/>
            </a:endParaRPr>
          </a:p>
          <a:p>
            <a:pPr marL="914400" marR="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Encourage your membership to sign up for Regional events and to apply for this award!</a:t>
            </a:r>
            <a:endParaRPr sz="2000">
              <a:solidFill>
                <a:schemeClr val="dk1"/>
              </a:solidFill>
              <a:latin typeface="Calibri"/>
              <a:ea typeface="Calibri"/>
              <a:cs typeface="Calibri"/>
              <a:sym typeface="Calibri"/>
            </a:endParaRPr>
          </a:p>
        </p:txBody>
      </p:sp>
      <p:pic>
        <p:nvPicPr>
          <p:cNvPr id="239" name="Google Shape;239;g1018e1e2ac5_0_61"/>
          <p:cNvPicPr preferRelativeResize="0"/>
          <p:nvPr/>
        </p:nvPicPr>
        <p:blipFill>
          <a:blip r:embed="rId4">
            <a:alphaModFix/>
          </a:blip>
          <a:stretch>
            <a:fillRect/>
          </a:stretch>
        </p:blipFill>
        <p:spPr>
          <a:xfrm>
            <a:off x="2888233" y="1240350"/>
            <a:ext cx="6415525" cy="1941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gcb82345de9_2_68"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245" name="Google Shape;245;gcb82345de9_2_68"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246" name="Google Shape;246;gcb82345de9_2_68"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247" name="Google Shape;247;gcb82345de9_2_68"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248" name="Google Shape;248;gcb82345de9_2_68"/>
          <p:cNvSpPr txBox="1"/>
          <p:nvPr/>
        </p:nvSpPr>
        <p:spPr>
          <a:xfrm>
            <a:off x="425075" y="441300"/>
            <a:ext cx="11491500" cy="603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a:solidFill>
                  <a:schemeClr val="dk1"/>
                </a:solidFill>
              </a:rPr>
              <a:t>10:00am  I. </a:t>
            </a:r>
            <a:r>
              <a:rPr lang="en-US" sz="2000" b="1">
                <a:solidFill>
                  <a:schemeClr val="dk1"/>
                </a:solidFill>
              </a:rPr>
              <a:t>Call to Order (15 minutes)</a:t>
            </a:r>
            <a:endParaRPr sz="2000" b="1">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a. Introductions</a:t>
            </a:r>
            <a:endParaRPr sz="2000">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b.  Adjustments to agenda if any</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10:15am          II. </a:t>
            </a:r>
            <a:r>
              <a:rPr lang="en-US" sz="2000" b="1">
                <a:solidFill>
                  <a:schemeClr val="dk1"/>
                </a:solidFill>
              </a:rPr>
              <a:t>Old Business</a:t>
            </a:r>
            <a:r>
              <a:rPr lang="en-US" sz="2000">
                <a:solidFill>
                  <a:schemeClr val="dk1"/>
                </a:solidFill>
              </a:rPr>
              <a:t>  </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a. USPC Mission and Vision (3 minute)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b. Presentation of 2020 Meeting Minutes (5 minutes) VOTE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c. Status of the Region (3 minutes)</a:t>
            </a:r>
            <a:endParaRPr sz="2000">
              <a:solidFill>
                <a:schemeClr val="dk1"/>
              </a:solidFill>
            </a:endParaRPr>
          </a:p>
          <a:p>
            <a:pPr marL="1371600" lvl="0" indent="0" algn="l" rtl="0">
              <a:lnSpc>
                <a:spcPct val="150000"/>
              </a:lnSpc>
              <a:spcBef>
                <a:spcPts val="0"/>
              </a:spcBef>
              <a:spcAft>
                <a:spcPts val="0"/>
              </a:spcAft>
              <a:buNone/>
            </a:pPr>
            <a:r>
              <a:rPr lang="en-US" sz="2000">
                <a:solidFill>
                  <a:schemeClr val="dk1"/>
                </a:solidFill>
              </a:rPr>
              <a:t>     d. DEIA working group update</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e. Special Awards </a:t>
            </a:r>
            <a:r>
              <a:rPr lang="en-US" sz="2000">
                <a:solidFill>
                  <a:schemeClr val="dk1"/>
                </a:solidFill>
                <a:highlight>
                  <a:srgbClr val="00FF00"/>
                </a:highlight>
              </a:rPr>
              <a:t> </a:t>
            </a:r>
            <a:endParaRPr sz="2000">
              <a:solidFill>
                <a:schemeClr val="dk1"/>
              </a:solidFill>
              <a:highlight>
                <a:srgbClr val="00FF00"/>
              </a:highlight>
            </a:endParaRPr>
          </a:p>
          <a:p>
            <a:pPr marL="914400" lvl="0" indent="457200" algn="l" rtl="0">
              <a:lnSpc>
                <a:spcPct val="150000"/>
              </a:lnSpc>
              <a:spcBef>
                <a:spcPts val="0"/>
              </a:spcBef>
              <a:spcAft>
                <a:spcPts val="0"/>
              </a:spcAft>
              <a:buNone/>
            </a:pPr>
            <a:r>
              <a:rPr lang="en-US" sz="2000">
                <a:solidFill>
                  <a:schemeClr val="dk1"/>
                </a:solidFill>
              </a:rPr>
              <a:t>     f. </a:t>
            </a:r>
            <a:r>
              <a:rPr lang="en-US" sz="2000">
                <a:solidFill>
                  <a:schemeClr val="dk1"/>
                </a:solidFill>
                <a:highlight>
                  <a:srgbClr val="00FF00"/>
                </a:highlight>
              </a:rPr>
              <a:t>Summary of Year’s Activities </a:t>
            </a:r>
            <a:r>
              <a:rPr lang="en-US" sz="2000">
                <a:solidFill>
                  <a:schemeClr val="dk1"/>
                </a:solidFill>
              </a:rPr>
              <a:t>(20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g. Volunteer Recognition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h. USPC 2022 Equine Symposium &amp; Convention (10 minutes)</a:t>
            </a:r>
            <a:endParaRPr sz="2000">
              <a:solidFill>
                <a:schemeClr val="dk1"/>
              </a:solidFill>
            </a:endParaRPr>
          </a:p>
          <a:p>
            <a:pPr marL="914400" lvl="0" indent="457200" algn="l" rtl="0">
              <a:spcBef>
                <a:spcPts val="0"/>
              </a:spcBef>
              <a:spcAft>
                <a:spcPts val="0"/>
              </a:spcAft>
              <a:buNone/>
            </a:pPr>
            <a:r>
              <a:rPr lang="en-US" sz="2000">
                <a:solidFill>
                  <a:schemeClr val="dk1"/>
                </a:solidFill>
              </a:rPr>
              <a:t>     i. National Youth Congress Delegates (10 minutes)</a:t>
            </a:r>
            <a:endParaRPr sz="23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1"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255" name="Google Shape;255;p11"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256" name="Google Shape;256;p11"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257" name="Google Shape;257;p11"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258" name="Google Shape;258;p11"/>
          <p:cNvSpPr/>
          <p:nvPr/>
        </p:nvSpPr>
        <p:spPr>
          <a:xfrm>
            <a:off x="14162" y="989346"/>
            <a:ext cx="6143744" cy="3126567"/>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Virtual Quiz Rally        </a:t>
            </a:r>
            <a:endParaRPr sz="2400">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i="1">
                <a:solidFill>
                  <a:schemeClr val="lt1"/>
                </a:solidFill>
                <a:latin typeface="Calibri"/>
                <a:ea typeface="Calibri"/>
                <a:cs typeface="Calibri"/>
                <a:sym typeface="Calibri"/>
              </a:rPr>
              <a:t>USPC</a:t>
            </a:r>
            <a:endParaRPr/>
          </a:p>
          <a:p>
            <a:pPr marL="1371600" marR="0" lvl="0" indent="0" algn="l" rtl="0">
              <a:spcBef>
                <a:spcPts val="0"/>
              </a:spcBef>
              <a:spcAft>
                <a:spcPts val="0"/>
              </a:spcAft>
              <a:buNone/>
            </a:pPr>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59" name="Google Shape;259;p11"/>
          <p:cNvSpPr txBox="1">
            <a:spLocks noGrp="1"/>
          </p:cNvSpPr>
          <p:nvPr>
            <p:ph type="ctrTitle"/>
          </p:nvPr>
        </p:nvSpPr>
        <p:spPr>
          <a:xfrm>
            <a:off x="1419438" y="621759"/>
            <a:ext cx="9144000" cy="73308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sz="4000"/>
              <a:t>What We Did</a:t>
            </a:r>
            <a:br>
              <a:rPr lang="en-US" sz="4000"/>
            </a:br>
            <a:r>
              <a:rPr lang="en-US" sz="4000" i="1"/>
              <a:t>January - June</a:t>
            </a:r>
            <a:endParaRPr/>
          </a:p>
        </p:txBody>
      </p:sp>
      <p:sp>
        <p:nvSpPr>
          <p:cNvPr id="260" name="Google Shape;260;p11"/>
          <p:cNvSpPr/>
          <p:nvPr/>
        </p:nvSpPr>
        <p:spPr>
          <a:xfrm>
            <a:off x="7132954" y="694069"/>
            <a:ext cx="4844852" cy="2229107"/>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Virtual Palooza</a:t>
            </a:r>
            <a:endParaRPr/>
          </a:p>
          <a:p>
            <a:pPr marL="0" marR="0" lvl="0" indent="0" algn="ctr" rtl="0">
              <a:spcBef>
                <a:spcPts val="0"/>
              </a:spcBef>
              <a:spcAft>
                <a:spcPts val="0"/>
              </a:spcAft>
              <a:buNone/>
            </a:pPr>
            <a:r>
              <a:rPr lang="en-US" sz="2400" i="1">
                <a:solidFill>
                  <a:schemeClr val="lt1"/>
                </a:solidFill>
                <a:latin typeface="Calibri"/>
                <a:ea typeface="Calibri"/>
                <a:cs typeface="Calibri"/>
                <a:sym typeface="Calibri"/>
              </a:rPr>
              <a:t>MidCal</a:t>
            </a:r>
            <a:endParaRPr/>
          </a:p>
          <a:p>
            <a:pPr marL="0" marR="0" lvl="0" indent="0" algn="ctr" rtl="0">
              <a:spcBef>
                <a:spcPts val="0"/>
              </a:spcBef>
              <a:spcAft>
                <a:spcPts val="0"/>
              </a:spcAft>
              <a:buNone/>
            </a:pPr>
            <a:endParaRPr/>
          </a:p>
        </p:txBody>
      </p:sp>
      <p:sp>
        <p:nvSpPr>
          <p:cNvPr id="261" name="Google Shape;261;p11"/>
          <p:cNvSpPr/>
          <p:nvPr/>
        </p:nvSpPr>
        <p:spPr>
          <a:xfrm>
            <a:off x="33156" y="3946148"/>
            <a:ext cx="5431752" cy="2630206"/>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Tetrathlon Rally</a:t>
            </a:r>
            <a:endParaRPr/>
          </a:p>
          <a:p>
            <a:pPr marL="0" marR="0" lvl="0" indent="0" algn="ctr" rtl="0">
              <a:spcBef>
                <a:spcPts val="0"/>
              </a:spcBef>
              <a:spcAft>
                <a:spcPts val="0"/>
              </a:spcAft>
              <a:buNone/>
            </a:pPr>
            <a:r>
              <a:rPr lang="en-US" sz="2400" i="1">
                <a:solidFill>
                  <a:schemeClr val="lt1"/>
                </a:solidFill>
                <a:latin typeface="Calibri"/>
                <a:ea typeface="Calibri"/>
                <a:cs typeface="Calibri"/>
                <a:sym typeface="Calibri"/>
              </a:rPr>
              <a:t>Santa Cruz County PC</a:t>
            </a:r>
            <a:endParaRPr/>
          </a:p>
        </p:txBody>
      </p:sp>
      <p:sp>
        <p:nvSpPr>
          <p:cNvPr id="262" name="Google Shape;262;p11"/>
          <p:cNvSpPr/>
          <p:nvPr/>
        </p:nvSpPr>
        <p:spPr>
          <a:xfrm>
            <a:off x="6223630" y="3584543"/>
            <a:ext cx="5987364" cy="3096221"/>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D Certification</a:t>
            </a:r>
            <a:endParaRPr/>
          </a:p>
          <a:p>
            <a:pPr marL="0" marR="0" lvl="0" indent="0" algn="ctr" rtl="0">
              <a:spcBef>
                <a:spcPts val="0"/>
              </a:spcBef>
              <a:spcAft>
                <a:spcPts val="0"/>
              </a:spcAft>
              <a:buNone/>
            </a:pPr>
            <a:r>
              <a:rPr lang="en-US" sz="2400" i="1">
                <a:solidFill>
                  <a:schemeClr val="lt1"/>
                </a:solidFill>
                <a:latin typeface="Calibri"/>
                <a:ea typeface="Calibri"/>
                <a:cs typeface="Calibri"/>
                <a:sym typeface="Calibri"/>
              </a:rPr>
              <a:t>Portola Valley PC</a:t>
            </a:r>
            <a:endParaRPr/>
          </a:p>
          <a:p>
            <a:pPr marL="0" marR="0" lvl="0" indent="0" algn="ctr" rtl="0">
              <a:spcBef>
                <a:spcPts val="0"/>
              </a:spcBef>
              <a:spcAft>
                <a:spcPts val="0"/>
              </a:spcAft>
              <a:buNone/>
            </a:pPr>
            <a:endParaRPr/>
          </a:p>
        </p:txBody>
      </p:sp>
      <p:sp>
        <p:nvSpPr>
          <p:cNvPr id="263" name="Google Shape;263;p11"/>
          <p:cNvSpPr/>
          <p:nvPr/>
        </p:nvSpPr>
        <p:spPr>
          <a:xfrm>
            <a:off x="3380124" y="1903867"/>
            <a:ext cx="5431752" cy="2958789"/>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USPC Virtual Symposium &amp; Convention</a:t>
            </a:r>
            <a:endParaRPr/>
          </a:p>
          <a:p>
            <a:pPr marL="0" marR="0" lvl="0" indent="0" algn="ctr" rtl="0">
              <a:spcBef>
                <a:spcPts val="0"/>
              </a:spcBef>
              <a:spcAft>
                <a:spcPts val="0"/>
              </a:spcAft>
              <a:buNone/>
            </a:pPr>
            <a:r>
              <a:rPr lang="en-US" sz="2400" i="1">
                <a:solidFill>
                  <a:schemeClr val="lt1"/>
                </a:solidFill>
                <a:latin typeface="Calibri"/>
                <a:ea typeface="Calibri"/>
                <a:cs typeface="Calibri"/>
                <a:sym typeface="Calibri"/>
              </a:rPr>
              <a:t>USPC</a:t>
            </a:r>
            <a:endParaRPr/>
          </a:p>
          <a:p>
            <a:pPr marL="0" marR="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2"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270" name="Google Shape;270;p12"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271" name="Google Shape;271;p12"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272" name="Google Shape;272;p12"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273" name="Google Shape;273;p12"/>
          <p:cNvSpPr/>
          <p:nvPr/>
        </p:nvSpPr>
        <p:spPr>
          <a:xfrm>
            <a:off x="14162" y="989346"/>
            <a:ext cx="6143744" cy="3126567"/>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     C1/C2 Certification</a:t>
            </a:r>
            <a:endParaRPr/>
          </a:p>
          <a:p>
            <a:pPr marL="0" marR="0" lvl="0" indent="0" algn="l" rtl="0">
              <a:spcBef>
                <a:spcPts val="0"/>
              </a:spcBef>
              <a:spcAft>
                <a:spcPts val="0"/>
              </a:spcAft>
              <a:buNone/>
            </a:pPr>
            <a:r>
              <a:rPr lang="en-US" sz="2400" i="1">
                <a:solidFill>
                  <a:schemeClr val="lt1"/>
                </a:solidFill>
                <a:latin typeface="Calibri"/>
                <a:ea typeface="Calibri"/>
                <a:cs typeface="Calibri"/>
                <a:sym typeface="Calibri"/>
              </a:rPr>
              <a:t>South Bay Horse Ranch</a:t>
            </a:r>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74" name="Google Shape;274;p12"/>
          <p:cNvSpPr/>
          <p:nvPr/>
        </p:nvSpPr>
        <p:spPr>
          <a:xfrm>
            <a:off x="7132954" y="694069"/>
            <a:ext cx="4844852" cy="2229107"/>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D - HM Virtual Lesson</a:t>
            </a:r>
            <a:endParaRPr/>
          </a:p>
        </p:txBody>
      </p:sp>
      <p:sp>
        <p:nvSpPr>
          <p:cNvPr id="275" name="Google Shape;275;p12"/>
          <p:cNvSpPr/>
          <p:nvPr/>
        </p:nvSpPr>
        <p:spPr>
          <a:xfrm>
            <a:off x="33156" y="3946148"/>
            <a:ext cx="5431752" cy="2630206"/>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D Camp</a:t>
            </a:r>
            <a:endParaRPr/>
          </a:p>
          <a:p>
            <a:pPr marL="0" marR="0" lvl="0" indent="0" algn="ctr" rtl="0">
              <a:spcBef>
                <a:spcPts val="0"/>
              </a:spcBef>
              <a:spcAft>
                <a:spcPts val="0"/>
              </a:spcAft>
              <a:buNone/>
            </a:pPr>
            <a:r>
              <a:rPr lang="en-US" sz="2400" i="1">
                <a:solidFill>
                  <a:schemeClr val="lt1"/>
                </a:solidFill>
                <a:latin typeface="Calibri"/>
                <a:ea typeface="Calibri"/>
                <a:cs typeface="Calibri"/>
                <a:sym typeface="Calibri"/>
              </a:rPr>
              <a:t>Santa Cruz County PC</a:t>
            </a:r>
            <a:endParaRPr/>
          </a:p>
        </p:txBody>
      </p:sp>
      <p:sp>
        <p:nvSpPr>
          <p:cNvPr id="276" name="Google Shape;276;p12"/>
          <p:cNvSpPr/>
          <p:nvPr/>
        </p:nvSpPr>
        <p:spPr>
          <a:xfrm>
            <a:off x="6223630" y="3584543"/>
            <a:ext cx="5987364" cy="3096221"/>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Pony Club Recognition Awards</a:t>
            </a:r>
            <a:endParaRPr/>
          </a:p>
          <a:p>
            <a:pPr marL="0" marR="0" lvl="0" indent="0" algn="ctr" rtl="0">
              <a:spcBef>
                <a:spcPts val="0"/>
              </a:spcBef>
              <a:spcAft>
                <a:spcPts val="0"/>
              </a:spcAft>
              <a:buNone/>
            </a:pPr>
            <a:r>
              <a:rPr lang="en-US" sz="2400" i="1">
                <a:solidFill>
                  <a:schemeClr val="lt1"/>
                </a:solidFill>
                <a:latin typeface="Calibri"/>
                <a:ea typeface="Calibri"/>
                <a:cs typeface="Calibri"/>
                <a:sym typeface="Calibri"/>
              </a:rPr>
              <a:t>The Horse Park at Woodside</a:t>
            </a:r>
            <a:endParaRPr/>
          </a:p>
        </p:txBody>
      </p:sp>
      <p:sp>
        <p:nvSpPr>
          <p:cNvPr id="277" name="Google Shape;277;p12"/>
          <p:cNvSpPr/>
          <p:nvPr/>
        </p:nvSpPr>
        <p:spPr>
          <a:xfrm>
            <a:off x="3380124" y="1903867"/>
            <a:ext cx="5431752" cy="2958789"/>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USPC Championships &amp; Festival</a:t>
            </a:r>
            <a:endParaRPr/>
          </a:p>
          <a:p>
            <a:pPr marL="0" marR="0" lvl="0" indent="0" algn="ctr" rtl="0">
              <a:spcBef>
                <a:spcPts val="0"/>
              </a:spcBef>
              <a:spcAft>
                <a:spcPts val="0"/>
              </a:spcAft>
              <a:buNone/>
            </a:pPr>
            <a:r>
              <a:rPr lang="en-US" sz="2400" i="1">
                <a:solidFill>
                  <a:schemeClr val="lt1"/>
                </a:solidFill>
                <a:latin typeface="Calibri"/>
                <a:ea typeface="Calibri"/>
                <a:cs typeface="Calibri"/>
                <a:sym typeface="Calibri"/>
              </a:rPr>
              <a:t>Lexington, KY</a:t>
            </a:r>
            <a:endParaRPr/>
          </a:p>
        </p:txBody>
      </p:sp>
      <p:sp>
        <p:nvSpPr>
          <p:cNvPr id="278" name="Google Shape;278;p12"/>
          <p:cNvSpPr txBox="1"/>
          <p:nvPr/>
        </p:nvSpPr>
        <p:spPr>
          <a:xfrm>
            <a:off x="1326985" y="589855"/>
            <a:ext cx="9144000" cy="76602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3600"/>
              <a:buFont typeface="Calibri"/>
              <a:buNone/>
            </a:pPr>
            <a:r>
              <a:rPr lang="en-US" sz="4000">
                <a:solidFill>
                  <a:schemeClr val="dk1"/>
                </a:solidFill>
                <a:latin typeface="Calibri"/>
                <a:ea typeface="Calibri"/>
                <a:cs typeface="Calibri"/>
                <a:sym typeface="Calibri"/>
              </a:rPr>
              <a:t>What We Did</a:t>
            </a:r>
            <a:br>
              <a:rPr lang="en-US" sz="3600">
                <a:solidFill>
                  <a:schemeClr val="dk1"/>
                </a:solidFill>
                <a:latin typeface="Calibri"/>
                <a:ea typeface="Calibri"/>
                <a:cs typeface="Calibri"/>
                <a:sym typeface="Calibri"/>
              </a:rPr>
            </a:br>
            <a:r>
              <a:rPr lang="en-US" sz="3600" i="1">
                <a:solidFill>
                  <a:schemeClr val="dk1"/>
                </a:solidFill>
                <a:latin typeface="Calibri"/>
                <a:ea typeface="Calibri"/>
                <a:cs typeface="Calibri"/>
                <a:sym typeface="Calibri"/>
              </a:rPr>
              <a:t>June - August</a:t>
            </a:r>
            <a:endParaRPr sz="36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gcb82345de9_2_222"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285" name="Google Shape;285;gcb82345de9_2_222"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286" name="Google Shape;286;gcb82345de9_2_222"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287" name="Google Shape;287;gcb82345de9_2_222"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288" name="Google Shape;288;gcb82345de9_2_222"/>
          <p:cNvSpPr/>
          <p:nvPr/>
        </p:nvSpPr>
        <p:spPr>
          <a:xfrm>
            <a:off x="14162" y="989346"/>
            <a:ext cx="6143796" cy="3126600"/>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     D1/D2 Standards &amp; Certification Clinic</a:t>
            </a:r>
            <a:endParaRPr/>
          </a:p>
          <a:p>
            <a:pPr marL="0" marR="0" lvl="0" indent="457200" algn="l" rtl="0">
              <a:spcBef>
                <a:spcPts val="0"/>
              </a:spcBef>
              <a:spcAft>
                <a:spcPts val="0"/>
              </a:spcAft>
              <a:buNone/>
            </a:pPr>
            <a:r>
              <a:rPr lang="en-US" sz="2400" i="1">
                <a:solidFill>
                  <a:schemeClr val="lt1"/>
                </a:solidFill>
                <a:latin typeface="Calibri"/>
                <a:ea typeface="Calibri"/>
                <a:cs typeface="Calibri"/>
                <a:sym typeface="Calibri"/>
              </a:rPr>
              <a:t>Virtual</a:t>
            </a:r>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89" name="Google Shape;289;gcb82345de9_2_222"/>
          <p:cNvSpPr/>
          <p:nvPr/>
        </p:nvSpPr>
        <p:spPr>
          <a:xfrm>
            <a:off x="7132954" y="694069"/>
            <a:ext cx="4844880" cy="2229120"/>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Regional Annual Meeting</a:t>
            </a:r>
            <a:endParaRPr sz="2400">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i="1">
                <a:solidFill>
                  <a:schemeClr val="lt1"/>
                </a:solidFill>
                <a:latin typeface="Calibri"/>
                <a:ea typeface="Calibri"/>
                <a:cs typeface="Calibri"/>
                <a:sym typeface="Calibri"/>
              </a:rPr>
              <a:t>Virtual</a:t>
            </a:r>
            <a:endParaRPr sz="2400" i="1">
              <a:solidFill>
                <a:schemeClr val="lt1"/>
              </a:solidFill>
              <a:latin typeface="Calibri"/>
              <a:ea typeface="Calibri"/>
              <a:cs typeface="Calibri"/>
              <a:sym typeface="Calibri"/>
            </a:endParaRPr>
          </a:p>
        </p:txBody>
      </p:sp>
      <p:sp>
        <p:nvSpPr>
          <p:cNvPr id="290" name="Google Shape;290;gcb82345de9_2_222"/>
          <p:cNvSpPr/>
          <p:nvPr/>
        </p:nvSpPr>
        <p:spPr>
          <a:xfrm>
            <a:off x="4566499" y="3167192"/>
            <a:ext cx="5431752" cy="2958768"/>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C1/C2 Certification</a:t>
            </a:r>
            <a:endParaRPr/>
          </a:p>
          <a:p>
            <a:pPr marL="0" marR="0" lvl="0" indent="0" algn="ctr" rtl="0">
              <a:spcBef>
                <a:spcPts val="0"/>
              </a:spcBef>
              <a:spcAft>
                <a:spcPts val="0"/>
              </a:spcAft>
              <a:buNone/>
            </a:pPr>
            <a:r>
              <a:rPr lang="en-US" sz="2400" i="1">
                <a:solidFill>
                  <a:schemeClr val="lt1"/>
                </a:solidFill>
                <a:latin typeface="Calibri"/>
                <a:ea typeface="Calibri"/>
                <a:cs typeface="Calibri"/>
                <a:sym typeface="Calibri"/>
              </a:rPr>
              <a:t>The Horse Park at Woodside</a:t>
            </a:r>
            <a:endParaRPr/>
          </a:p>
        </p:txBody>
      </p:sp>
      <p:sp>
        <p:nvSpPr>
          <p:cNvPr id="291" name="Google Shape;291;gcb82345de9_2_222"/>
          <p:cNvSpPr txBox="1"/>
          <p:nvPr/>
        </p:nvSpPr>
        <p:spPr>
          <a:xfrm>
            <a:off x="1326985" y="589855"/>
            <a:ext cx="9144000" cy="7659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3600"/>
              <a:buFont typeface="Calibri"/>
              <a:buNone/>
            </a:pPr>
            <a:r>
              <a:rPr lang="en-US" sz="4000">
                <a:solidFill>
                  <a:schemeClr val="dk1"/>
                </a:solidFill>
                <a:latin typeface="Calibri"/>
                <a:ea typeface="Calibri"/>
                <a:cs typeface="Calibri"/>
                <a:sym typeface="Calibri"/>
              </a:rPr>
              <a:t>What We Did</a:t>
            </a:r>
            <a:br>
              <a:rPr lang="en-US" sz="3600">
                <a:solidFill>
                  <a:schemeClr val="dk1"/>
                </a:solidFill>
                <a:latin typeface="Calibri"/>
                <a:ea typeface="Calibri"/>
                <a:cs typeface="Calibri"/>
                <a:sym typeface="Calibri"/>
              </a:rPr>
            </a:br>
            <a:r>
              <a:rPr lang="en-US" sz="3600" i="1">
                <a:solidFill>
                  <a:schemeClr val="dk1"/>
                </a:solidFill>
                <a:latin typeface="Calibri"/>
                <a:ea typeface="Calibri"/>
                <a:cs typeface="Calibri"/>
                <a:sym typeface="Calibri"/>
              </a:rPr>
              <a:t>September - November</a:t>
            </a:r>
            <a:endParaRPr sz="36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100" name="Google Shape;100;p2"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101" name="Google Shape;101;p2"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102" name="Google Shape;102;p2"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103" name="Google Shape;103;p2"/>
          <p:cNvSpPr txBox="1"/>
          <p:nvPr/>
        </p:nvSpPr>
        <p:spPr>
          <a:xfrm>
            <a:off x="425075" y="441300"/>
            <a:ext cx="11491500" cy="603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2000">
                <a:solidFill>
                  <a:schemeClr val="dk1"/>
                </a:solidFill>
              </a:rPr>
              <a:t>10:00am  I. </a:t>
            </a:r>
            <a:r>
              <a:rPr lang="en-US" sz="2000" b="1">
                <a:solidFill>
                  <a:schemeClr val="dk1"/>
                </a:solidFill>
              </a:rPr>
              <a:t>Call to Order (15 minutes)</a:t>
            </a:r>
            <a:endParaRPr sz="2000" b="1">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000" b="1">
                <a:solidFill>
                  <a:schemeClr val="dk1"/>
                </a:solidFill>
              </a:rPr>
              <a:t>                        </a:t>
            </a:r>
            <a:r>
              <a:rPr lang="en-US" sz="2000">
                <a:solidFill>
                  <a:schemeClr val="dk1"/>
                </a:solidFill>
              </a:rPr>
              <a:t>a. </a:t>
            </a:r>
            <a:r>
              <a:rPr lang="en-US" sz="2000">
                <a:solidFill>
                  <a:schemeClr val="dk1"/>
                </a:solidFill>
                <a:highlight>
                  <a:srgbClr val="00FF00"/>
                </a:highlight>
              </a:rPr>
              <a:t>Introductions</a:t>
            </a:r>
            <a:endParaRPr sz="2000">
              <a:solidFill>
                <a:schemeClr val="dk1"/>
              </a:solidFill>
              <a:highlight>
                <a:srgbClr val="00FF00"/>
              </a:highlight>
            </a:endParaRPr>
          </a:p>
          <a:p>
            <a:pPr marL="0" lvl="0" indent="0" algn="l" rtl="0">
              <a:lnSpc>
                <a:spcPct val="150000"/>
              </a:lnSpc>
              <a:spcBef>
                <a:spcPts val="0"/>
              </a:spcBef>
              <a:spcAft>
                <a:spcPts val="0"/>
              </a:spcAft>
              <a:buClr>
                <a:schemeClr val="dk1"/>
              </a:buClr>
              <a:buSzPts val="1100"/>
              <a:buFont typeface="Arial"/>
              <a:buNone/>
            </a:pPr>
            <a:r>
              <a:rPr lang="en-US" sz="2000" b="1">
                <a:solidFill>
                  <a:schemeClr val="dk1"/>
                </a:solidFill>
              </a:rPr>
              <a:t>                        </a:t>
            </a:r>
            <a:r>
              <a:rPr lang="en-US" sz="2000">
                <a:solidFill>
                  <a:schemeClr val="dk1"/>
                </a:solidFill>
              </a:rPr>
              <a:t>b.  Adjustments to agenda if any</a:t>
            </a:r>
            <a:endParaRPr sz="20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000">
                <a:solidFill>
                  <a:schemeClr val="dk1"/>
                </a:solidFill>
              </a:rPr>
              <a:t>10:15am          II. </a:t>
            </a:r>
            <a:r>
              <a:rPr lang="en-US" sz="2000" b="1">
                <a:solidFill>
                  <a:schemeClr val="dk1"/>
                </a:solidFill>
              </a:rPr>
              <a:t>Old Business</a:t>
            </a:r>
            <a:r>
              <a:rPr lang="en-US" sz="2000">
                <a:solidFill>
                  <a:schemeClr val="dk1"/>
                </a:solidFill>
              </a:rPr>
              <a:t>  </a:t>
            </a:r>
            <a:endParaRPr sz="20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000">
                <a:solidFill>
                  <a:schemeClr val="dk1"/>
                </a:solidFill>
              </a:rPr>
              <a:t>                        a. USPC Mission and Vision (3 minute)</a:t>
            </a:r>
            <a:endParaRPr sz="20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000">
                <a:solidFill>
                  <a:schemeClr val="dk1"/>
                </a:solidFill>
              </a:rPr>
              <a:t>                        b. Presentation of 2020 Meeting Minutes (5 minutes) VOTE</a:t>
            </a:r>
            <a:endParaRPr sz="20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000">
                <a:solidFill>
                  <a:schemeClr val="dk1"/>
                </a:solidFill>
              </a:rPr>
              <a:t>                        c. Status of the Region (3 minutes)</a:t>
            </a:r>
            <a:endParaRPr sz="2000">
              <a:solidFill>
                <a:schemeClr val="dk1"/>
              </a:solidFill>
            </a:endParaRPr>
          </a:p>
          <a:p>
            <a:pPr marL="1371600" lvl="0" indent="0" algn="l" rtl="0">
              <a:lnSpc>
                <a:spcPct val="150000"/>
              </a:lnSpc>
              <a:spcBef>
                <a:spcPts val="0"/>
              </a:spcBef>
              <a:spcAft>
                <a:spcPts val="0"/>
              </a:spcAft>
              <a:buClr>
                <a:schemeClr val="dk1"/>
              </a:buClr>
              <a:buSzPts val="1100"/>
              <a:buFont typeface="Arial"/>
              <a:buNone/>
            </a:pPr>
            <a:r>
              <a:rPr lang="en-US" sz="2000">
                <a:solidFill>
                  <a:schemeClr val="dk1"/>
                </a:solidFill>
              </a:rPr>
              <a:t>     d. DEIA Working Group Update</a:t>
            </a:r>
            <a:endParaRPr sz="2000">
              <a:solidFill>
                <a:schemeClr val="dk1"/>
              </a:solidFill>
            </a:endParaRPr>
          </a:p>
          <a:p>
            <a:pPr marL="914400" lvl="0" indent="457200" algn="l" rtl="0">
              <a:lnSpc>
                <a:spcPct val="150000"/>
              </a:lnSpc>
              <a:spcBef>
                <a:spcPts val="0"/>
              </a:spcBef>
              <a:spcAft>
                <a:spcPts val="0"/>
              </a:spcAft>
              <a:buClr>
                <a:schemeClr val="dk1"/>
              </a:buClr>
              <a:buSzPts val="1100"/>
              <a:buFont typeface="Arial"/>
              <a:buNone/>
            </a:pPr>
            <a:r>
              <a:rPr lang="en-US" sz="2000">
                <a:solidFill>
                  <a:schemeClr val="dk1"/>
                </a:solidFill>
              </a:rPr>
              <a:t>     e. Special Awards Update</a:t>
            </a:r>
            <a:endParaRPr sz="2000">
              <a:solidFill>
                <a:schemeClr val="dk1"/>
              </a:solidFill>
            </a:endParaRPr>
          </a:p>
          <a:p>
            <a:pPr marL="457200" lvl="0" indent="457200" algn="l" rtl="0">
              <a:lnSpc>
                <a:spcPct val="150000"/>
              </a:lnSpc>
              <a:spcBef>
                <a:spcPts val="0"/>
              </a:spcBef>
              <a:spcAft>
                <a:spcPts val="0"/>
              </a:spcAft>
              <a:buClr>
                <a:schemeClr val="dk1"/>
              </a:buClr>
              <a:buSzPts val="1100"/>
              <a:buFont typeface="Arial"/>
              <a:buNone/>
            </a:pPr>
            <a:r>
              <a:rPr lang="en-US" sz="2000">
                <a:solidFill>
                  <a:schemeClr val="dk1"/>
                </a:solidFill>
              </a:rPr>
              <a:t>            f. Summary of Year’s Activities (20 minutes)</a:t>
            </a:r>
            <a:endParaRPr sz="2000">
              <a:solidFill>
                <a:schemeClr val="dk1"/>
              </a:solidFill>
            </a:endParaRPr>
          </a:p>
          <a:p>
            <a:pPr marL="914400" lvl="0" indent="457200" algn="l" rtl="0">
              <a:lnSpc>
                <a:spcPct val="150000"/>
              </a:lnSpc>
              <a:spcBef>
                <a:spcPts val="0"/>
              </a:spcBef>
              <a:spcAft>
                <a:spcPts val="0"/>
              </a:spcAft>
              <a:buClr>
                <a:schemeClr val="dk1"/>
              </a:buClr>
              <a:buSzPts val="1100"/>
              <a:buFont typeface="Arial"/>
              <a:buNone/>
            </a:pPr>
            <a:r>
              <a:rPr lang="en-US" sz="2000">
                <a:solidFill>
                  <a:schemeClr val="dk1"/>
                </a:solidFill>
              </a:rPr>
              <a:t>     g. Volunteer Recognition (3 minutes)</a:t>
            </a:r>
            <a:endParaRPr sz="2000">
              <a:solidFill>
                <a:schemeClr val="dk1"/>
              </a:solidFill>
            </a:endParaRPr>
          </a:p>
          <a:p>
            <a:pPr marL="914400" lvl="0" indent="457200" algn="l" rtl="0">
              <a:lnSpc>
                <a:spcPct val="150000"/>
              </a:lnSpc>
              <a:spcBef>
                <a:spcPts val="0"/>
              </a:spcBef>
              <a:spcAft>
                <a:spcPts val="0"/>
              </a:spcAft>
              <a:buClr>
                <a:schemeClr val="dk1"/>
              </a:buClr>
              <a:buSzPts val="1100"/>
              <a:buFont typeface="Arial"/>
              <a:buNone/>
            </a:pPr>
            <a:r>
              <a:rPr lang="en-US" sz="2000">
                <a:solidFill>
                  <a:schemeClr val="dk1"/>
                </a:solidFill>
              </a:rPr>
              <a:t>     h. USPC 2022 Equine Symposium &amp; Convention (10 minutes)</a:t>
            </a:r>
            <a:endParaRPr sz="2000">
              <a:solidFill>
                <a:schemeClr val="dk1"/>
              </a:solidFill>
            </a:endParaRPr>
          </a:p>
          <a:p>
            <a:pPr marL="914400" lvl="0" indent="457200" algn="l" rtl="0">
              <a:spcBef>
                <a:spcPts val="0"/>
              </a:spcBef>
              <a:spcAft>
                <a:spcPts val="0"/>
              </a:spcAft>
              <a:buNone/>
            </a:pPr>
            <a:r>
              <a:rPr lang="en-US" sz="2000">
                <a:solidFill>
                  <a:schemeClr val="dk1"/>
                </a:solidFill>
              </a:rPr>
              <a:t>     i. National Youth Congress Delegates (10 minutes)</a:t>
            </a:r>
            <a:endParaRPr sz="23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gcb82345de9_2_84"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297" name="Google Shape;297;gcb82345de9_2_84"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298" name="Google Shape;298;gcb82345de9_2_84"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299" name="Google Shape;299;gcb82345de9_2_84"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300" name="Google Shape;300;gcb82345de9_2_84"/>
          <p:cNvSpPr txBox="1"/>
          <p:nvPr/>
        </p:nvSpPr>
        <p:spPr>
          <a:xfrm>
            <a:off x="425075" y="441300"/>
            <a:ext cx="11491500" cy="603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a:solidFill>
                  <a:schemeClr val="dk1"/>
                </a:solidFill>
              </a:rPr>
              <a:t>10:00am  I. </a:t>
            </a:r>
            <a:r>
              <a:rPr lang="en-US" sz="2000" b="1">
                <a:solidFill>
                  <a:schemeClr val="dk1"/>
                </a:solidFill>
              </a:rPr>
              <a:t>Call to Order (15 minutes)</a:t>
            </a:r>
            <a:endParaRPr sz="2000" b="1">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a. Introductions</a:t>
            </a:r>
            <a:endParaRPr sz="2000">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b.  Adjustments to agenda if any</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10:15am          II. </a:t>
            </a:r>
            <a:r>
              <a:rPr lang="en-US" sz="2000" b="1">
                <a:solidFill>
                  <a:schemeClr val="dk1"/>
                </a:solidFill>
              </a:rPr>
              <a:t>Old Business</a:t>
            </a:r>
            <a:r>
              <a:rPr lang="en-US" sz="2000">
                <a:solidFill>
                  <a:schemeClr val="dk1"/>
                </a:solidFill>
              </a:rPr>
              <a:t>  </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a. USPC Mission and Vision (3 minute)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b. Presentation of 2020 Meeting Minutes (5 minutes) VOTE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c. Status of the Region (3 minutes)</a:t>
            </a:r>
            <a:endParaRPr sz="2000">
              <a:solidFill>
                <a:schemeClr val="dk1"/>
              </a:solidFill>
            </a:endParaRPr>
          </a:p>
          <a:p>
            <a:pPr marL="1371600" lvl="0" indent="0" algn="l" rtl="0">
              <a:lnSpc>
                <a:spcPct val="150000"/>
              </a:lnSpc>
              <a:spcBef>
                <a:spcPts val="0"/>
              </a:spcBef>
              <a:spcAft>
                <a:spcPts val="0"/>
              </a:spcAft>
              <a:buNone/>
            </a:pPr>
            <a:r>
              <a:rPr lang="en-US" sz="2000">
                <a:solidFill>
                  <a:schemeClr val="dk1"/>
                </a:solidFill>
              </a:rPr>
              <a:t>     d. DEIA working group update</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e. Special Awards </a:t>
            </a:r>
            <a:r>
              <a:rPr lang="en-US" sz="2000">
                <a:solidFill>
                  <a:schemeClr val="dk1"/>
                </a:solidFill>
                <a:highlight>
                  <a:srgbClr val="00FF00"/>
                </a:highlight>
              </a:rPr>
              <a:t> </a:t>
            </a:r>
            <a:endParaRPr sz="2000">
              <a:solidFill>
                <a:schemeClr val="dk1"/>
              </a:solidFill>
              <a:highlight>
                <a:srgbClr val="00FF00"/>
              </a:highlight>
            </a:endParaRPr>
          </a:p>
          <a:p>
            <a:pPr marL="914400" lvl="0" indent="457200" algn="l" rtl="0">
              <a:lnSpc>
                <a:spcPct val="150000"/>
              </a:lnSpc>
              <a:spcBef>
                <a:spcPts val="0"/>
              </a:spcBef>
              <a:spcAft>
                <a:spcPts val="0"/>
              </a:spcAft>
              <a:buNone/>
            </a:pPr>
            <a:r>
              <a:rPr lang="en-US" sz="2000">
                <a:solidFill>
                  <a:schemeClr val="dk1"/>
                </a:solidFill>
              </a:rPr>
              <a:t>     f. Summary of Year’s Activities (20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g. </a:t>
            </a:r>
            <a:r>
              <a:rPr lang="en-US" sz="2000">
                <a:solidFill>
                  <a:schemeClr val="dk1"/>
                </a:solidFill>
                <a:highlight>
                  <a:srgbClr val="00FF00"/>
                </a:highlight>
              </a:rPr>
              <a:t>Volunteer Recognition </a:t>
            </a:r>
            <a:r>
              <a:rPr lang="en-US" sz="2000">
                <a:solidFill>
                  <a:schemeClr val="dk1"/>
                </a:solidFill>
              </a:rPr>
              <a:t>(3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h. USPC 2022 Equine Symposium &amp; Convention (10 minutes)</a:t>
            </a:r>
            <a:endParaRPr sz="2000">
              <a:solidFill>
                <a:schemeClr val="dk1"/>
              </a:solidFill>
            </a:endParaRPr>
          </a:p>
          <a:p>
            <a:pPr marL="914400" lvl="0" indent="457200" algn="l" rtl="0">
              <a:spcBef>
                <a:spcPts val="0"/>
              </a:spcBef>
              <a:spcAft>
                <a:spcPts val="0"/>
              </a:spcAft>
              <a:buNone/>
            </a:pPr>
            <a:r>
              <a:rPr lang="en-US" sz="2000">
                <a:solidFill>
                  <a:schemeClr val="dk1"/>
                </a:solidFill>
              </a:rPr>
              <a:t>     i. National Youth Congress Delegates (10 minutes)</a:t>
            </a:r>
            <a:endParaRPr sz="23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gcb82345de9_2_93"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306" name="Google Shape;306;gcb82345de9_2_93"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307" name="Google Shape;307;gcb82345de9_2_93"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308" name="Google Shape;308;gcb82345de9_2_93"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309" name="Google Shape;309;gcb82345de9_2_93"/>
          <p:cNvSpPr txBox="1"/>
          <p:nvPr/>
        </p:nvSpPr>
        <p:spPr>
          <a:xfrm>
            <a:off x="641700" y="1027950"/>
            <a:ext cx="108990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highlight>
                  <a:srgbClr val="F1C232"/>
                </a:highlight>
                <a:latin typeface="Short Stack"/>
                <a:ea typeface="Short Stack"/>
                <a:cs typeface="Short Stack"/>
                <a:sym typeface="Short Stack"/>
              </a:rPr>
              <a:t>Middle California Region runs by the grace of it’s Volunteers. </a:t>
            </a:r>
            <a:r>
              <a:rPr lang="en-US" sz="1800">
                <a:highlight>
                  <a:srgbClr val="F1C232"/>
                </a:highlight>
                <a:latin typeface="Short Stack"/>
                <a:ea typeface="Short Stack"/>
                <a:cs typeface="Short Stack"/>
                <a:sym typeface="Short Stack"/>
              </a:rPr>
              <a:t>Pony Club wouldn’t be here without you.</a:t>
            </a:r>
            <a:r>
              <a:rPr lang="en-US" sz="1800">
                <a:latin typeface="Short Stack"/>
                <a:ea typeface="Short Stack"/>
                <a:cs typeface="Short Stack"/>
                <a:sym typeface="Short Stack"/>
              </a:rPr>
              <a:t> </a:t>
            </a:r>
            <a:endParaRPr sz="1800">
              <a:latin typeface="Short Stack"/>
              <a:ea typeface="Short Stack"/>
              <a:cs typeface="Short Stack"/>
              <a:sym typeface="Short Stack"/>
            </a:endParaRPr>
          </a:p>
        </p:txBody>
      </p:sp>
      <p:sp>
        <p:nvSpPr>
          <p:cNvPr id="310" name="Google Shape;310;gcb82345de9_2_93"/>
          <p:cNvSpPr txBox="1"/>
          <p:nvPr/>
        </p:nvSpPr>
        <p:spPr>
          <a:xfrm flipH="1">
            <a:off x="1991250" y="4056775"/>
            <a:ext cx="84951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3000">
                <a:solidFill>
                  <a:srgbClr val="38761D"/>
                </a:solidFill>
                <a:latin typeface="Short Stack"/>
                <a:ea typeface="Short Stack"/>
                <a:cs typeface="Short Stack"/>
                <a:sym typeface="Short Stack"/>
              </a:rPr>
              <a:t>Thank you for all you do!</a:t>
            </a:r>
            <a:endParaRPr sz="3000">
              <a:solidFill>
                <a:srgbClr val="38761D"/>
              </a:solidFill>
              <a:latin typeface="Short Stack"/>
              <a:ea typeface="Short Stack"/>
              <a:cs typeface="Short Stack"/>
              <a:sym typeface="Short Stack"/>
            </a:endParaRPr>
          </a:p>
          <a:p>
            <a:pPr marL="0" lvl="0" indent="0" algn="l" rtl="0">
              <a:spcBef>
                <a:spcPts val="0"/>
              </a:spcBef>
              <a:spcAft>
                <a:spcPts val="0"/>
              </a:spcAft>
              <a:buNone/>
            </a:pPr>
            <a:endParaRPr>
              <a:latin typeface="Calibri"/>
              <a:ea typeface="Calibri"/>
              <a:cs typeface="Calibri"/>
              <a:sym typeface="Calibri"/>
            </a:endParaRPr>
          </a:p>
        </p:txBody>
      </p:sp>
      <p:sp>
        <p:nvSpPr>
          <p:cNvPr id="311" name="Google Shape;311;gcb82345de9_2_93"/>
          <p:cNvSpPr txBox="1"/>
          <p:nvPr/>
        </p:nvSpPr>
        <p:spPr>
          <a:xfrm>
            <a:off x="646500" y="1899275"/>
            <a:ext cx="10899000" cy="1969500"/>
          </a:xfrm>
          <a:prstGeom prst="rect">
            <a:avLst/>
          </a:prstGeom>
          <a:noFill/>
          <a:ln>
            <a:noFill/>
          </a:ln>
        </p:spPr>
        <p:txBody>
          <a:bodyPr spcFirstLastPara="1" wrap="square" lIns="91425" tIns="91425" rIns="91425" bIns="91425" anchor="t" anchorCtr="0">
            <a:spAutoFit/>
          </a:bodyPr>
          <a:lstStyle/>
          <a:p>
            <a:pPr marL="0" lvl="0" indent="457200" algn="ctr" rtl="0">
              <a:lnSpc>
                <a:spcPct val="150000"/>
              </a:lnSpc>
              <a:spcBef>
                <a:spcPts val="0"/>
              </a:spcBef>
              <a:spcAft>
                <a:spcPts val="0"/>
              </a:spcAft>
              <a:buNone/>
            </a:pPr>
            <a:r>
              <a:rPr lang="en-US" sz="2200" b="1"/>
              <a:t>Club Officers</a:t>
            </a:r>
            <a:r>
              <a:rPr lang="en-US" sz="2200"/>
              <a:t> - </a:t>
            </a:r>
            <a:r>
              <a:rPr lang="en-US" sz="2000"/>
              <a:t>DCs, JtDCs,Treasurers and Secretaries &amp; </a:t>
            </a:r>
            <a:r>
              <a:rPr lang="en-US" sz="2200" b="1"/>
              <a:t>Center Adminstrators</a:t>
            </a:r>
            <a:endParaRPr sz="2200" b="1"/>
          </a:p>
          <a:p>
            <a:pPr marL="0" lvl="0" indent="0" algn="ctr" rtl="0">
              <a:lnSpc>
                <a:spcPct val="115000"/>
              </a:lnSpc>
              <a:spcBef>
                <a:spcPts val="0"/>
              </a:spcBef>
              <a:spcAft>
                <a:spcPts val="0"/>
              </a:spcAft>
              <a:buNone/>
            </a:pPr>
            <a:r>
              <a:rPr lang="en-US" sz="2200" b="1"/>
              <a:t>Middle California Region Advisory Board Members</a:t>
            </a:r>
            <a:endParaRPr sz="2200"/>
          </a:p>
          <a:p>
            <a:pPr marL="0" lvl="0" indent="0" algn="ctr" rtl="0">
              <a:lnSpc>
                <a:spcPct val="115000"/>
              </a:lnSpc>
              <a:spcBef>
                <a:spcPts val="0"/>
              </a:spcBef>
              <a:spcAft>
                <a:spcPts val="0"/>
              </a:spcAft>
              <a:buNone/>
            </a:pPr>
            <a:r>
              <a:rPr lang="en-US" sz="2000"/>
              <a:t>VRS’s, Treasurer, Secretary, RIC’s and HMO, WebMaster/Social Media</a:t>
            </a:r>
            <a:endParaRPr sz="2000"/>
          </a:p>
          <a:p>
            <a:pPr marL="0" lvl="0" indent="0" algn="ctr" rtl="0">
              <a:lnSpc>
                <a:spcPct val="115000"/>
              </a:lnSpc>
              <a:spcBef>
                <a:spcPts val="0"/>
              </a:spcBef>
              <a:spcAft>
                <a:spcPts val="0"/>
              </a:spcAft>
              <a:buNone/>
            </a:pPr>
            <a:endParaRPr sz="1100"/>
          </a:p>
          <a:p>
            <a:pPr marL="0" lvl="0" indent="0" algn="ctr" rtl="0">
              <a:lnSpc>
                <a:spcPct val="150000"/>
              </a:lnSpc>
              <a:spcBef>
                <a:spcPts val="0"/>
              </a:spcBef>
              <a:spcAft>
                <a:spcPts val="0"/>
              </a:spcAft>
              <a:buNone/>
            </a:pPr>
            <a:r>
              <a:rPr lang="en-US" sz="2200" b="1"/>
              <a:t>Event Organizers</a:t>
            </a:r>
            <a:r>
              <a:rPr lang="en-US" sz="2200"/>
              <a:t>- </a:t>
            </a:r>
            <a:r>
              <a:rPr lang="en-US" sz="2000"/>
              <a:t>Instruction Clinics, Rallies, Certifications, Camps</a:t>
            </a:r>
            <a:endParaRPr sz="2000"/>
          </a:p>
        </p:txBody>
      </p:sp>
      <p:sp>
        <p:nvSpPr>
          <p:cNvPr id="312" name="Google Shape;312;gcb82345de9_2_93"/>
          <p:cNvSpPr txBox="1"/>
          <p:nvPr/>
        </p:nvSpPr>
        <p:spPr>
          <a:xfrm>
            <a:off x="442650" y="4771175"/>
            <a:ext cx="11297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A Special Step up Recognition</a:t>
            </a:r>
            <a:endParaRPr sz="2400"/>
          </a:p>
          <a:p>
            <a:pPr marL="0" lvl="0" indent="0" algn="ctr" rtl="0">
              <a:spcBef>
                <a:spcPts val="0"/>
              </a:spcBef>
              <a:spcAft>
                <a:spcPts val="0"/>
              </a:spcAft>
              <a:buNone/>
            </a:pPr>
            <a:r>
              <a:rPr lang="en-US" sz="2400"/>
              <a:t> PVPC’s  Linda Rossen for inviting regional members to their D level Certifications and </a:t>
            </a:r>
            <a:r>
              <a:rPr lang="en-US" sz="2400">
                <a:solidFill>
                  <a:schemeClr val="dk1"/>
                </a:solidFill>
              </a:rPr>
              <a:t>Mattea Curtis for the Virtual HM Lessons</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cb82345de9_2_76"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318" name="Google Shape;318;gcb82345de9_2_76"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319" name="Google Shape;319;gcb82345de9_2_76"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320" name="Google Shape;320;gcb82345de9_2_76"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321" name="Google Shape;321;gcb82345de9_2_76"/>
          <p:cNvSpPr txBox="1"/>
          <p:nvPr/>
        </p:nvSpPr>
        <p:spPr>
          <a:xfrm>
            <a:off x="425075" y="441300"/>
            <a:ext cx="11491500" cy="603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a:solidFill>
                  <a:schemeClr val="dk1"/>
                </a:solidFill>
              </a:rPr>
              <a:t>10:00am  I. </a:t>
            </a:r>
            <a:r>
              <a:rPr lang="en-US" sz="2000" b="1">
                <a:solidFill>
                  <a:schemeClr val="dk1"/>
                </a:solidFill>
              </a:rPr>
              <a:t>Call to Order (15 minutes)</a:t>
            </a:r>
            <a:endParaRPr sz="2000" b="1">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a. Introductions</a:t>
            </a:r>
            <a:endParaRPr sz="2000">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b.  Adjustments to agenda if any</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10:15am          II. </a:t>
            </a:r>
            <a:r>
              <a:rPr lang="en-US" sz="2000" b="1">
                <a:solidFill>
                  <a:schemeClr val="dk1"/>
                </a:solidFill>
              </a:rPr>
              <a:t>Old Business</a:t>
            </a:r>
            <a:r>
              <a:rPr lang="en-US" sz="2000">
                <a:solidFill>
                  <a:schemeClr val="dk1"/>
                </a:solidFill>
              </a:rPr>
              <a:t>  </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a. USPC Mission and Vision (3 minute)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b. Presentation of 2020 Meeting Minutes (5 minutes) VOTE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c. Status of the Region (3 minutes)</a:t>
            </a:r>
            <a:endParaRPr sz="2000">
              <a:solidFill>
                <a:schemeClr val="dk1"/>
              </a:solidFill>
            </a:endParaRPr>
          </a:p>
          <a:p>
            <a:pPr marL="1371600" lvl="0" indent="0" algn="l" rtl="0">
              <a:lnSpc>
                <a:spcPct val="150000"/>
              </a:lnSpc>
              <a:spcBef>
                <a:spcPts val="0"/>
              </a:spcBef>
              <a:spcAft>
                <a:spcPts val="0"/>
              </a:spcAft>
              <a:buNone/>
            </a:pPr>
            <a:r>
              <a:rPr lang="en-US" sz="2000">
                <a:solidFill>
                  <a:schemeClr val="dk1"/>
                </a:solidFill>
              </a:rPr>
              <a:t>     d. DEIA working group update</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e. Special Awards </a:t>
            </a:r>
            <a:r>
              <a:rPr lang="en-US" sz="2000">
                <a:solidFill>
                  <a:schemeClr val="dk1"/>
                </a:solidFill>
                <a:highlight>
                  <a:srgbClr val="00FF00"/>
                </a:highlight>
              </a:rPr>
              <a:t> </a:t>
            </a:r>
            <a:endParaRPr sz="2000">
              <a:solidFill>
                <a:schemeClr val="dk1"/>
              </a:solidFill>
              <a:highlight>
                <a:srgbClr val="00FF00"/>
              </a:highlight>
            </a:endParaRPr>
          </a:p>
          <a:p>
            <a:pPr marL="914400" lvl="0" indent="457200" algn="l" rtl="0">
              <a:lnSpc>
                <a:spcPct val="150000"/>
              </a:lnSpc>
              <a:spcBef>
                <a:spcPts val="0"/>
              </a:spcBef>
              <a:spcAft>
                <a:spcPts val="0"/>
              </a:spcAft>
              <a:buNone/>
            </a:pPr>
            <a:r>
              <a:rPr lang="en-US" sz="2000">
                <a:solidFill>
                  <a:schemeClr val="dk1"/>
                </a:solidFill>
              </a:rPr>
              <a:t>     f. Summary of Year’s Activities (20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g. Volunteer Recognition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h. </a:t>
            </a:r>
            <a:r>
              <a:rPr lang="en-US" sz="2000">
                <a:solidFill>
                  <a:schemeClr val="dk1"/>
                </a:solidFill>
                <a:highlight>
                  <a:srgbClr val="00FF00"/>
                </a:highlight>
              </a:rPr>
              <a:t>USPC 2022 Equine Symposium &amp; Convention</a:t>
            </a:r>
            <a:r>
              <a:rPr lang="en-US" sz="2000">
                <a:solidFill>
                  <a:schemeClr val="dk1"/>
                </a:solidFill>
              </a:rPr>
              <a:t> (10 minutes)</a:t>
            </a:r>
            <a:endParaRPr sz="2000">
              <a:solidFill>
                <a:schemeClr val="dk1"/>
              </a:solidFill>
            </a:endParaRPr>
          </a:p>
          <a:p>
            <a:pPr marL="914400" lvl="0" indent="457200" algn="l" rtl="0">
              <a:spcBef>
                <a:spcPts val="0"/>
              </a:spcBef>
              <a:spcAft>
                <a:spcPts val="0"/>
              </a:spcAft>
              <a:buNone/>
            </a:pPr>
            <a:r>
              <a:rPr lang="en-US" sz="2000">
                <a:solidFill>
                  <a:schemeClr val="dk1"/>
                </a:solidFill>
              </a:rPr>
              <a:t>     i. National Youth Congress Delegates (10 minutes)</a:t>
            </a:r>
            <a:endParaRPr sz="23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15"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327" name="Google Shape;327;p15"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328" name="Google Shape;328;p15"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329" name="Google Shape;329;p15"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pic>
        <p:nvPicPr>
          <p:cNvPr id="330" name="Google Shape;330;p15"/>
          <p:cNvPicPr preferRelativeResize="0"/>
          <p:nvPr/>
        </p:nvPicPr>
        <p:blipFill>
          <a:blip r:embed="rId4">
            <a:alphaModFix/>
          </a:blip>
          <a:stretch>
            <a:fillRect/>
          </a:stretch>
        </p:blipFill>
        <p:spPr>
          <a:xfrm>
            <a:off x="152400" y="1086901"/>
            <a:ext cx="11887202" cy="462956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16"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336" name="Google Shape;336;p16"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337" name="Google Shape;337;p16"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338" name="Google Shape;338;p16"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pic>
        <p:nvPicPr>
          <p:cNvPr id="339" name="Google Shape;339;p16"/>
          <p:cNvPicPr preferRelativeResize="0"/>
          <p:nvPr/>
        </p:nvPicPr>
        <p:blipFill>
          <a:blip r:embed="rId4">
            <a:alphaModFix/>
          </a:blip>
          <a:stretch>
            <a:fillRect/>
          </a:stretch>
        </p:blipFill>
        <p:spPr>
          <a:xfrm>
            <a:off x="1280850" y="453024"/>
            <a:ext cx="9843975" cy="5960350"/>
          </a:xfrm>
          <a:prstGeom prst="rect">
            <a:avLst/>
          </a:prstGeom>
          <a:noFill/>
          <a:ln>
            <a:noFill/>
          </a:ln>
        </p:spPr>
      </p:pic>
      <p:sp>
        <p:nvSpPr>
          <p:cNvPr id="340" name="Google Shape;340;p16"/>
          <p:cNvSpPr txBox="1"/>
          <p:nvPr/>
        </p:nvSpPr>
        <p:spPr>
          <a:xfrm>
            <a:off x="4973475" y="1104975"/>
            <a:ext cx="6264900" cy="38328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a:solidFill>
                  <a:srgbClr val="000000"/>
                </a:solidFill>
                <a:latin typeface="Calibri"/>
                <a:ea typeface="Calibri"/>
                <a:cs typeface="Calibri"/>
                <a:sym typeface="Calibri"/>
              </a:rPr>
              <a:t>Leadership Training</a:t>
            </a:r>
            <a:endParaRPr sz="900"/>
          </a:p>
          <a:p>
            <a:pPr marL="0" marR="0" lvl="0" indent="0" algn="ctr" rtl="0">
              <a:spcBef>
                <a:spcPts val="0"/>
              </a:spcBef>
              <a:spcAft>
                <a:spcPts val="0"/>
              </a:spcAft>
              <a:buNone/>
            </a:pPr>
            <a:r>
              <a:rPr lang="en-US" sz="2700">
                <a:solidFill>
                  <a:srgbClr val="000000"/>
                </a:solidFill>
                <a:latin typeface="Calibri"/>
                <a:ea typeface="Calibri"/>
                <a:cs typeface="Calibri"/>
                <a:sym typeface="Calibri"/>
              </a:rPr>
              <a:t>Great Speakers</a:t>
            </a:r>
            <a:endParaRPr sz="900"/>
          </a:p>
          <a:p>
            <a:pPr marL="0" marR="0" lvl="0" indent="0" algn="ctr" rtl="0">
              <a:spcBef>
                <a:spcPts val="0"/>
              </a:spcBef>
              <a:spcAft>
                <a:spcPts val="0"/>
              </a:spcAft>
              <a:buNone/>
            </a:pPr>
            <a:r>
              <a:rPr lang="en-US" sz="2700">
                <a:solidFill>
                  <a:srgbClr val="000000"/>
                </a:solidFill>
                <a:latin typeface="Calibri"/>
                <a:ea typeface="Calibri"/>
                <a:cs typeface="Calibri"/>
                <a:sym typeface="Calibri"/>
              </a:rPr>
              <a:t>Workshops</a:t>
            </a:r>
            <a:endParaRPr sz="900"/>
          </a:p>
          <a:p>
            <a:pPr marL="0" marR="0" lvl="0" indent="0" algn="ctr" rtl="0">
              <a:spcBef>
                <a:spcPts val="0"/>
              </a:spcBef>
              <a:spcAft>
                <a:spcPts val="0"/>
              </a:spcAft>
              <a:buNone/>
            </a:pPr>
            <a:r>
              <a:rPr lang="en-US" sz="2700">
                <a:solidFill>
                  <a:srgbClr val="000000"/>
                </a:solidFill>
                <a:latin typeface="Calibri"/>
                <a:ea typeface="Calibri"/>
                <a:cs typeface="Calibri"/>
                <a:sym typeface="Calibri"/>
              </a:rPr>
              <a:t>Meeting of the Corporation</a:t>
            </a:r>
            <a:endParaRPr sz="900"/>
          </a:p>
          <a:p>
            <a:pPr marL="0" marR="0" lvl="0" indent="0" algn="ctr" rtl="0">
              <a:spcBef>
                <a:spcPts val="0"/>
              </a:spcBef>
              <a:spcAft>
                <a:spcPts val="0"/>
              </a:spcAft>
              <a:buNone/>
            </a:pPr>
            <a:r>
              <a:rPr lang="en-US" sz="2700">
                <a:solidFill>
                  <a:srgbClr val="000000"/>
                </a:solidFill>
                <a:latin typeface="Calibri"/>
                <a:ea typeface="Calibri"/>
                <a:cs typeface="Calibri"/>
                <a:sym typeface="Calibri"/>
              </a:rPr>
              <a:t>Research Fair</a:t>
            </a:r>
            <a:endParaRPr sz="900"/>
          </a:p>
          <a:p>
            <a:pPr marL="0" marR="0" lvl="0" indent="0" algn="ctr" rtl="0">
              <a:spcBef>
                <a:spcPts val="0"/>
              </a:spcBef>
              <a:spcAft>
                <a:spcPts val="0"/>
              </a:spcAft>
              <a:buNone/>
            </a:pPr>
            <a:r>
              <a:rPr lang="en-US" sz="2700">
                <a:solidFill>
                  <a:srgbClr val="000000"/>
                </a:solidFill>
                <a:latin typeface="Calibri"/>
                <a:ea typeface="Calibri"/>
                <a:cs typeface="Calibri"/>
                <a:sym typeface="Calibri"/>
              </a:rPr>
              <a:t>Trade Fair</a:t>
            </a:r>
            <a:endParaRPr sz="900"/>
          </a:p>
          <a:p>
            <a:pPr marL="0" marR="0" lvl="0" indent="0" algn="ctr" rtl="0">
              <a:spcBef>
                <a:spcPts val="0"/>
              </a:spcBef>
              <a:spcAft>
                <a:spcPts val="0"/>
              </a:spcAft>
              <a:buNone/>
            </a:pPr>
            <a:r>
              <a:rPr lang="en-US" sz="2700">
                <a:solidFill>
                  <a:srgbClr val="000000"/>
                </a:solidFill>
                <a:latin typeface="Calibri"/>
                <a:ea typeface="Calibri"/>
                <a:cs typeface="Calibri"/>
                <a:sym typeface="Calibri"/>
              </a:rPr>
              <a:t>Silent Auction</a:t>
            </a:r>
            <a:endParaRPr sz="900"/>
          </a:p>
          <a:p>
            <a:pPr marL="0" marR="0" lvl="0" indent="0" algn="ctr" rtl="0">
              <a:spcBef>
                <a:spcPts val="0"/>
              </a:spcBef>
              <a:spcAft>
                <a:spcPts val="0"/>
              </a:spcAft>
              <a:buNone/>
            </a:pPr>
            <a:r>
              <a:rPr lang="en-US" sz="2700">
                <a:solidFill>
                  <a:srgbClr val="000000"/>
                </a:solidFill>
                <a:latin typeface="Calibri"/>
                <a:ea typeface="Calibri"/>
                <a:cs typeface="Calibri"/>
                <a:sym typeface="Calibri"/>
              </a:rPr>
              <a:t>National Youth Congress</a:t>
            </a:r>
            <a:endParaRPr sz="900"/>
          </a:p>
          <a:p>
            <a:pPr marL="0" marR="0" lvl="0" indent="0" algn="ctr" rtl="0">
              <a:spcBef>
                <a:spcPts val="0"/>
              </a:spcBef>
              <a:spcAft>
                <a:spcPts val="0"/>
              </a:spcAft>
              <a:buNone/>
            </a:pPr>
            <a:r>
              <a:rPr lang="en-US" sz="2700">
                <a:solidFill>
                  <a:srgbClr val="000000"/>
                </a:solidFill>
                <a:latin typeface="Calibri"/>
                <a:ea typeface="Calibri"/>
                <a:cs typeface="Calibri"/>
                <a:sym typeface="Calibri"/>
              </a:rPr>
              <a:t>National Youth Board</a:t>
            </a:r>
            <a:endParaRPr sz="9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17"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346" name="Google Shape;346;p17"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347" name="Google Shape;347;p17"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348" name="Google Shape;348;p17"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349" name="Google Shape;349;p17"/>
          <p:cNvSpPr txBox="1"/>
          <p:nvPr/>
        </p:nvSpPr>
        <p:spPr>
          <a:xfrm>
            <a:off x="1069181" y="325678"/>
            <a:ext cx="10358400" cy="68805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chemeClr val="dk1"/>
                </a:solidFill>
                <a:latin typeface="Calibri"/>
                <a:ea typeface="Calibri"/>
                <a:cs typeface="Calibri"/>
                <a:sym typeface="Calibri"/>
              </a:rPr>
              <a:t>10:00am  I. </a:t>
            </a:r>
            <a:r>
              <a:rPr lang="en-US" sz="2400" b="1">
                <a:solidFill>
                  <a:schemeClr val="dk1"/>
                </a:solidFill>
                <a:latin typeface="Calibri"/>
                <a:ea typeface="Calibri"/>
                <a:cs typeface="Calibri"/>
                <a:sym typeface="Calibri"/>
              </a:rPr>
              <a:t>Call to Order (15 minutes)</a:t>
            </a:r>
            <a:endParaRPr/>
          </a:p>
          <a:p>
            <a:pPr marL="0" marR="0" lvl="0" indent="0" algn="l" rtl="0">
              <a:lnSpc>
                <a:spcPct val="150000"/>
              </a:lnSpc>
              <a:spcBef>
                <a:spcPts val="0"/>
              </a:spcBef>
              <a:spcAft>
                <a:spcPts val="0"/>
              </a:spcAft>
              <a:buNone/>
            </a:pPr>
            <a:r>
              <a:rPr lang="en-US" sz="2400" b="1">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a. Introductions</a:t>
            </a:r>
            <a:endParaRPr/>
          </a:p>
          <a:p>
            <a:pPr marL="0" marR="0" lvl="0" indent="0" algn="l" rtl="0">
              <a:lnSpc>
                <a:spcPct val="150000"/>
              </a:lnSpc>
              <a:spcBef>
                <a:spcPts val="0"/>
              </a:spcBef>
              <a:spcAft>
                <a:spcPts val="0"/>
              </a:spcAft>
              <a:buNone/>
            </a:pPr>
            <a:r>
              <a:rPr lang="en-US" sz="2400" b="1">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b.  Adjustments to agenda if any</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10:15am 	II. </a:t>
            </a:r>
            <a:r>
              <a:rPr lang="en-US" sz="2400" b="1">
                <a:solidFill>
                  <a:schemeClr val="dk1"/>
                </a:solidFill>
                <a:latin typeface="Calibri"/>
                <a:ea typeface="Calibri"/>
                <a:cs typeface="Calibri"/>
                <a:sym typeface="Calibri"/>
              </a:rPr>
              <a:t>Old Business</a:t>
            </a:r>
            <a:r>
              <a:rPr lang="en-US" sz="2400">
                <a:solidFill>
                  <a:schemeClr val="dk1"/>
                </a:solidFill>
                <a:latin typeface="Calibri"/>
                <a:ea typeface="Calibri"/>
                <a:cs typeface="Calibri"/>
                <a:sym typeface="Calibri"/>
              </a:rPr>
              <a:t>  </a:t>
            </a:r>
            <a:endParaRPr/>
          </a:p>
          <a:p>
            <a:pPr marL="0" marR="0" lvl="0" indent="0" algn="l" rtl="0">
              <a:lnSpc>
                <a:spcPct val="150000"/>
              </a:lnSpc>
              <a:spcBef>
                <a:spcPts val="0"/>
              </a:spcBef>
              <a:spcAft>
                <a:spcPts val="0"/>
              </a:spcAft>
              <a:buNone/>
            </a:pPr>
            <a:r>
              <a:rPr lang="en-US" sz="2400">
                <a:solidFill>
                  <a:schemeClr val="dk1"/>
                </a:solidFill>
                <a:latin typeface="Calibri"/>
                <a:ea typeface="Calibri"/>
                <a:cs typeface="Calibri"/>
                <a:sym typeface="Calibri"/>
              </a:rPr>
              <a:t>		a. USPC Mission and Vision (3 minute)</a:t>
            </a:r>
            <a:endParaRPr/>
          </a:p>
          <a:p>
            <a:pPr marL="0" marR="0" lvl="0" indent="0" algn="l" rtl="0">
              <a:lnSpc>
                <a:spcPct val="150000"/>
              </a:lnSpc>
              <a:spcBef>
                <a:spcPts val="0"/>
              </a:spcBef>
              <a:spcAft>
                <a:spcPts val="0"/>
              </a:spcAft>
              <a:buNone/>
            </a:pPr>
            <a:r>
              <a:rPr lang="en-US" sz="2400">
                <a:solidFill>
                  <a:schemeClr val="dk1"/>
                </a:solidFill>
                <a:latin typeface="Calibri"/>
                <a:ea typeface="Calibri"/>
                <a:cs typeface="Calibri"/>
                <a:sym typeface="Calibri"/>
              </a:rPr>
              <a:t>		b. Presentation of 2019 Meeting Minutes  (5 minutes)  VOTE</a:t>
            </a:r>
            <a:endParaRPr/>
          </a:p>
          <a:p>
            <a:pPr marL="0" marR="0" lvl="0" indent="0" algn="l" rtl="0">
              <a:lnSpc>
                <a:spcPct val="150000"/>
              </a:lnSpc>
              <a:spcBef>
                <a:spcPts val="0"/>
              </a:spcBef>
              <a:spcAft>
                <a:spcPts val="0"/>
              </a:spcAft>
              <a:buNone/>
            </a:pPr>
            <a:r>
              <a:rPr lang="en-US" sz="2400">
                <a:solidFill>
                  <a:schemeClr val="dk1"/>
                </a:solidFill>
                <a:latin typeface="Calibri"/>
                <a:ea typeface="Calibri"/>
                <a:cs typeface="Calibri"/>
                <a:sym typeface="Calibri"/>
              </a:rPr>
              <a:t>		c.  Status of the Region (3 minutes)</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		d.  Summary of Year’s Activities (20 minutes)</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		e.  Volunteer Recognition (3 minutes)</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		f.  USPC 2021 Equine Symposium &amp; Convention (10 minutes)</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		g.  </a:t>
            </a:r>
            <a:r>
              <a:rPr lang="en-US" sz="2400">
                <a:solidFill>
                  <a:schemeClr val="dk1"/>
                </a:solidFill>
                <a:highlight>
                  <a:srgbClr val="00FF00"/>
                </a:highlight>
                <a:latin typeface="Calibri"/>
                <a:ea typeface="Calibri"/>
                <a:cs typeface="Calibri"/>
                <a:sym typeface="Calibri"/>
              </a:rPr>
              <a:t>National Youth Congress Delegates </a:t>
            </a:r>
            <a:br>
              <a:rPr lang="en-US" sz="18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18"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355" name="Google Shape;355;p18"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356" name="Google Shape;356;p18"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357" name="Google Shape;357;p18"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358" name="Google Shape;358;p18"/>
          <p:cNvSpPr txBox="1"/>
          <p:nvPr/>
        </p:nvSpPr>
        <p:spPr>
          <a:xfrm>
            <a:off x="515625" y="586700"/>
            <a:ext cx="11160900" cy="7332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National Youth Congress Delegate</a:t>
            </a:r>
            <a:endParaRPr/>
          </a:p>
        </p:txBody>
      </p:sp>
      <p:sp>
        <p:nvSpPr>
          <p:cNvPr id="359" name="Google Shape;359;p18"/>
          <p:cNvSpPr txBox="1"/>
          <p:nvPr/>
        </p:nvSpPr>
        <p:spPr>
          <a:xfrm>
            <a:off x="11282719" y="1491300"/>
            <a:ext cx="393900" cy="3078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a:p>
        </p:txBody>
      </p:sp>
      <p:sp>
        <p:nvSpPr>
          <p:cNvPr id="360" name="Google Shape;360;p18"/>
          <p:cNvSpPr txBox="1"/>
          <p:nvPr/>
        </p:nvSpPr>
        <p:spPr>
          <a:xfrm flipH="1">
            <a:off x="3908525" y="2278925"/>
            <a:ext cx="3805200" cy="64650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r>
              <a:rPr lang="en-US" sz="3600">
                <a:solidFill>
                  <a:schemeClr val="dk1"/>
                </a:solidFill>
                <a:latin typeface="Calibri"/>
                <a:ea typeface="Calibri"/>
                <a:cs typeface="Calibri"/>
                <a:sym typeface="Calibri"/>
              </a:rPr>
              <a:t>Jessica Flores </a:t>
            </a:r>
            <a:endParaRPr sz="3600">
              <a:solidFill>
                <a:schemeClr val="dk1"/>
              </a:solidFill>
              <a:latin typeface="Calibri"/>
              <a:ea typeface="Calibri"/>
              <a:cs typeface="Calibri"/>
              <a:sym typeface="Calibri"/>
            </a:endParaRPr>
          </a:p>
        </p:txBody>
      </p:sp>
      <p:sp>
        <p:nvSpPr>
          <p:cNvPr id="361" name="Google Shape;361;p18"/>
          <p:cNvSpPr txBox="1"/>
          <p:nvPr/>
        </p:nvSpPr>
        <p:spPr>
          <a:xfrm>
            <a:off x="2957771" y="1612550"/>
            <a:ext cx="5856600" cy="7332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000"/>
              <a:buFont typeface="Calibri"/>
              <a:buNone/>
            </a:pPr>
            <a:endParaRPr/>
          </a:p>
        </p:txBody>
      </p:sp>
      <p:sp>
        <p:nvSpPr>
          <p:cNvPr id="362" name="Google Shape;362;p18"/>
          <p:cNvSpPr txBox="1"/>
          <p:nvPr/>
        </p:nvSpPr>
        <p:spPr>
          <a:xfrm>
            <a:off x="4026523" y="3581475"/>
            <a:ext cx="752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19"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368" name="Google Shape;368;p19"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369" name="Google Shape;369;p19"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370" name="Google Shape;370;p19"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371" name="Google Shape;371;p19"/>
          <p:cNvSpPr txBox="1"/>
          <p:nvPr/>
        </p:nvSpPr>
        <p:spPr>
          <a:xfrm>
            <a:off x="431511" y="2015457"/>
            <a:ext cx="5856604" cy="2070768"/>
          </a:xfrm>
          <a:prstGeom prst="rect">
            <a:avLst/>
          </a:prstGeom>
          <a:noFill/>
          <a:ln>
            <a:noFill/>
          </a:ln>
        </p:spPr>
        <p:txBody>
          <a:bodyPr spcFirstLastPara="1" wrap="square" lIns="91425" tIns="45700" rIns="91425" bIns="45700" anchor="b" anchorCtr="0">
            <a:normAutofit fontScale="92500" lnSpcReduction="20000"/>
          </a:bodyPr>
          <a:lstStyle/>
          <a:p>
            <a:pPr marL="0" marR="0" lvl="0" indent="0" algn="ctr" rtl="0">
              <a:lnSpc>
                <a:spcPct val="90000"/>
              </a:lnSpc>
              <a:spcBef>
                <a:spcPts val="0"/>
              </a:spcBef>
              <a:spcAft>
                <a:spcPts val="0"/>
              </a:spcAft>
              <a:buClr>
                <a:schemeClr val="dk1"/>
              </a:buClr>
              <a:buSzPct val="100000"/>
              <a:buFont typeface="Calibri"/>
              <a:buNone/>
            </a:pPr>
            <a:r>
              <a:rPr lang="en-US" sz="9300">
                <a:solidFill>
                  <a:schemeClr val="dk1"/>
                </a:solidFill>
                <a:latin typeface="Calibri"/>
                <a:ea typeface="Calibri"/>
                <a:cs typeface="Calibri"/>
                <a:sym typeface="Calibri"/>
              </a:rPr>
              <a:t>10 Minute</a:t>
            </a:r>
            <a:endParaRPr/>
          </a:p>
          <a:p>
            <a:pPr marL="0" marR="0" lvl="0" indent="0" algn="ctr" rtl="0">
              <a:lnSpc>
                <a:spcPct val="90000"/>
              </a:lnSpc>
              <a:spcBef>
                <a:spcPts val="0"/>
              </a:spcBef>
              <a:spcAft>
                <a:spcPts val="0"/>
              </a:spcAft>
              <a:buClr>
                <a:schemeClr val="dk1"/>
              </a:buClr>
              <a:buSzPct val="100000"/>
              <a:buFont typeface="Calibri"/>
              <a:buNone/>
            </a:pPr>
            <a:r>
              <a:rPr lang="en-US" sz="9300">
                <a:solidFill>
                  <a:schemeClr val="dk1"/>
                </a:solidFill>
                <a:latin typeface="Calibri"/>
                <a:ea typeface="Calibri"/>
                <a:cs typeface="Calibri"/>
                <a:sym typeface="Calibri"/>
              </a:rPr>
              <a:t>Break</a:t>
            </a:r>
            <a:r>
              <a:rPr lang="en-US" sz="4000">
                <a:solidFill>
                  <a:schemeClr val="dk1"/>
                </a:solidFill>
                <a:latin typeface="Calibri"/>
                <a:ea typeface="Calibri"/>
                <a:cs typeface="Calibri"/>
                <a:sym typeface="Calibri"/>
              </a:rPr>
              <a:t> </a:t>
            </a:r>
            <a:endParaRPr/>
          </a:p>
        </p:txBody>
      </p:sp>
      <p:pic>
        <p:nvPicPr>
          <p:cNvPr id="372" name="Google Shape;372;p19"/>
          <p:cNvPicPr preferRelativeResize="0"/>
          <p:nvPr/>
        </p:nvPicPr>
        <p:blipFill rotWithShape="1">
          <a:blip r:embed="rId4">
            <a:alphaModFix/>
          </a:blip>
          <a:srcRect r="50000"/>
          <a:stretch/>
        </p:blipFill>
        <p:spPr>
          <a:xfrm>
            <a:off x="6527511" y="485449"/>
            <a:ext cx="5232978" cy="58871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20"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378" name="Google Shape;378;p20"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379" name="Google Shape;379;p20"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380" name="Google Shape;380;p20"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381" name="Google Shape;381;p20"/>
          <p:cNvSpPr txBox="1"/>
          <p:nvPr/>
        </p:nvSpPr>
        <p:spPr>
          <a:xfrm>
            <a:off x="249700" y="972450"/>
            <a:ext cx="11675700" cy="4971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2200">
                <a:solidFill>
                  <a:schemeClr val="dk1"/>
                </a:solidFill>
              </a:rPr>
              <a:t>11:15pm  III. </a:t>
            </a:r>
            <a:r>
              <a:rPr lang="en-US" sz="2200" b="1">
                <a:solidFill>
                  <a:schemeClr val="dk1"/>
                </a:solidFill>
              </a:rPr>
              <a:t>New Business-  (35 minutes)</a:t>
            </a:r>
            <a:endParaRPr sz="2200" b="1">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200">
                <a:solidFill>
                  <a:schemeClr val="dk1"/>
                </a:solidFill>
              </a:rPr>
              <a:t>                        a. </a:t>
            </a:r>
            <a:r>
              <a:rPr lang="en-US" sz="2200">
                <a:solidFill>
                  <a:schemeClr val="dk1"/>
                </a:solidFill>
                <a:highlight>
                  <a:srgbClr val="00FF00"/>
                </a:highlight>
              </a:rPr>
              <a:t>Nominating Committee presentation – Slate of Officers</a:t>
            </a:r>
            <a:r>
              <a:rPr lang="en-US" sz="2200">
                <a:solidFill>
                  <a:schemeClr val="dk1"/>
                </a:solidFill>
              </a:rPr>
              <a:t> (10 minutes) </a:t>
            </a:r>
            <a:r>
              <a:rPr lang="en-US" sz="2200">
                <a:solidFill>
                  <a:schemeClr val="dk1"/>
                </a:solidFill>
                <a:highlight>
                  <a:srgbClr val="FFFF00"/>
                </a:highlight>
              </a:rPr>
              <a:t>VOTE</a:t>
            </a:r>
            <a:endParaRPr sz="2200">
              <a:solidFill>
                <a:schemeClr val="dk1"/>
              </a:solidFill>
              <a:highlight>
                <a:srgbClr val="FFFF00"/>
              </a:highlight>
            </a:endParaRPr>
          </a:p>
          <a:p>
            <a:pPr marL="0" lvl="0" indent="0" algn="l" rtl="0">
              <a:lnSpc>
                <a:spcPct val="150000"/>
              </a:lnSpc>
              <a:spcBef>
                <a:spcPts val="0"/>
              </a:spcBef>
              <a:spcAft>
                <a:spcPts val="0"/>
              </a:spcAft>
              <a:buClr>
                <a:schemeClr val="dk1"/>
              </a:buClr>
              <a:buSzPts val="1100"/>
              <a:buFont typeface="Arial"/>
              <a:buNone/>
            </a:pPr>
            <a:r>
              <a:rPr lang="en-US" sz="2200">
                <a:solidFill>
                  <a:schemeClr val="dk1"/>
                </a:solidFill>
              </a:rPr>
              <a:t>                        b. 2022 Nominating Committee (5 minutes) VOTE</a:t>
            </a:r>
            <a:endParaRPr sz="22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200">
                <a:solidFill>
                  <a:schemeClr val="dk1"/>
                </a:solidFill>
              </a:rPr>
              <a:t>                        c. Announcement of Organizers (5 minutes</a:t>
            </a:r>
            <a:endParaRPr sz="2200">
              <a:solidFill>
                <a:schemeClr val="dk1"/>
              </a:solidFill>
            </a:endParaRPr>
          </a:p>
          <a:p>
            <a:pPr marL="914400" lvl="0" indent="457200" algn="l" rtl="0">
              <a:lnSpc>
                <a:spcPct val="150000"/>
              </a:lnSpc>
              <a:spcBef>
                <a:spcPts val="0"/>
              </a:spcBef>
              <a:spcAft>
                <a:spcPts val="0"/>
              </a:spcAft>
              <a:buClr>
                <a:schemeClr val="dk1"/>
              </a:buClr>
              <a:buSzPts val="1100"/>
              <a:buFont typeface="Arial"/>
              <a:buNone/>
            </a:pPr>
            <a:r>
              <a:rPr lang="en-US" sz="2200">
                <a:solidFill>
                  <a:schemeClr val="dk1"/>
                </a:solidFill>
              </a:rPr>
              <a:t>      d.  Formation of Task Force (10 minutes)</a:t>
            </a:r>
            <a:endParaRPr sz="22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200">
                <a:solidFill>
                  <a:schemeClr val="dk1"/>
                </a:solidFill>
              </a:rPr>
              <a:t>                                    i.  Incentive Program for Rallying</a:t>
            </a:r>
            <a:endParaRPr sz="22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200">
                <a:solidFill>
                  <a:schemeClr val="dk1"/>
                </a:solidFill>
              </a:rPr>
              <a:t>                                    ii.  C Level Programs</a:t>
            </a:r>
            <a:endParaRPr sz="22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200">
                <a:solidFill>
                  <a:schemeClr val="dk1"/>
                </a:solidFill>
              </a:rPr>
              <a:t>                                    iii.  D Level Programs</a:t>
            </a:r>
            <a:endParaRPr sz="22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200">
                <a:solidFill>
                  <a:schemeClr val="dk1"/>
                </a:solidFill>
              </a:rPr>
              <a:t>                        e.  Treasurer’s Report for 2021 (5 minutes)</a:t>
            </a:r>
            <a:endParaRPr sz="2200">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21"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387" name="Google Shape;387;p21"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388" name="Google Shape;388;p21"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389" name="Google Shape;389;p21"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390" name="Google Shape;390;p21"/>
          <p:cNvSpPr txBox="1">
            <a:spLocks noGrp="1"/>
          </p:cNvSpPr>
          <p:nvPr>
            <p:ph type="ctrTitle"/>
          </p:nvPr>
        </p:nvSpPr>
        <p:spPr>
          <a:xfrm>
            <a:off x="1656079" y="377264"/>
            <a:ext cx="9144000" cy="7330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2021 Nominating Committee</a:t>
            </a:r>
            <a:endParaRPr/>
          </a:p>
        </p:txBody>
      </p:sp>
      <p:sp>
        <p:nvSpPr>
          <p:cNvPr id="391" name="Google Shape;391;p21"/>
          <p:cNvSpPr txBox="1"/>
          <p:nvPr/>
        </p:nvSpPr>
        <p:spPr>
          <a:xfrm>
            <a:off x="1009650" y="1314450"/>
            <a:ext cx="101727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Short Stack"/>
                <a:ea typeface="Short Stack"/>
                <a:cs typeface="Short Stack"/>
                <a:sym typeface="Short Stack"/>
              </a:rPr>
              <a:t>Joanna Sachs (Chair)</a:t>
            </a:r>
            <a:endParaRPr sz="3600">
              <a:solidFill>
                <a:schemeClr val="dk1"/>
              </a:solidFill>
              <a:latin typeface="Short Stack"/>
              <a:ea typeface="Short Stack"/>
              <a:cs typeface="Short Stack"/>
              <a:sym typeface="Short Stack"/>
            </a:endParaRPr>
          </a:p>
          <a:p>
            <a:pPr marL="0" marR="0" lvl="0" indent="0" algn="ctr" rtl="0">
              <a:spcBef>
                <a:spcPts val="0"/>
              </a:spcBef>
              <a:spcAft>
                <a:spcPts val="0"/>
              </a:spcAft>
              <a:buNone/>
            </a:pPr>
            <a:r>
              <a:rPr lang="en-US" sz="3600">
                <a:solidFill>
                  <a:schemeClr val="dk1"/>
                </a:solidFill>
                <a:latin typeface="Short Stack"/>
                <a:ea typeface="Short Stack"/>
                <a:cs typeface="Short Stack"/>
                <a:sym typeface="Short Stack"/>
              </a:rPr>
              <a:t> Jackie Anderson</a:t>
            </a:r>
            <a:endParaRPr sz="3600">
              <a:solidFill>
                <a:schemeClr val="dk1"/>
              </a:solidFill>
              <a:latin typeface="Short Stack"/>
              <a:ea typeface="Short Stack"/>
              <a:cs typeface="Short Stack"/>
              <a:sym typeface="Short Stack"/>
            </a:endParaRPr>
          </a:p>
          <a:p>
            <a:pPr marL="0" marR="0" lvl="0" indent="0" algn="ctr" rtl="0">
              <a:spcBef>
                <a:spcPts val="0"/>
              </a:spcBef>
              <a:spcAft>
                <a:spcPts val="0"/>
              </a:spcAft>
              <a:buNone/>
            </a:pPr>
            <a:r>
              <a:rPr lang="en-US" sz="3600">
                <a:solidFill>
                  <a:schemeClr val="dk1"/>
                </a:solidFill>
                <a:latin typeface="Short Stack"/>
                <a:ea typeface="Short Stack"/>
                <a:cs typeface="Short Stack"/>
                <a:sym typeface="Short Stack"/>
              </a:rPr>
              <a:t> 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gcb82345de9_2_3"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109" name="Google Shape;109;gcb82345de9_2_3"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110" name="Google Shape;110;gcb82345de9_2_3"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111" name="Google Shape;111;gcb82345de9_2_3"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112" name="Google Shape;112;gcb82345de9_2_3"/>
          <p:cNvSpPr txBox="1"/>
          <p:nvPr/>
        </p:nvSpPr>
        <p:spPr>
          <a:xfrm>
            <a:off x="425075" y="441300"/>
            <a:ext cx="11491500" cy="603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a:solidFill>
                  <a:schemeClr val="dk1"/>
                </a:solidFill>
              </a:rPr>
              <a:t>10:00am  I. </a:t>
            </a:r>
            <a:r>
              <a:rPr lang="en-US" sz="2000" b="1">
                <a:solidFill>
                  <a:schemeClr val="dk1"/>
                </a:solidFill>
              </a:rPr>
              <a:t>Call to Order (15 minutes)</a:t>
            </a:r>
            <a:endParaRPr sz="2000" b="1">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a. Introductions</a:t>
            </a:r>
            <a:endParaRPr sz="2000">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b.  </a:t>
            </a:r>
            <a:r>
              <a:rPr lang="en-US" sz="2000">
                <a:solidFill>
                  <a:schemeClr val="dk1"/>
                </a:solidFill>
                <a:highlight>
                  <a:srgbClr val="00FF00"/>
                </a:highlight>
              </a:rPr>
              <a:t>Adjustments to agenda if any</a:t>
            </a:r>
            <a:endParaRPr sz="2000">
              <a:solidFill>
                <a:schemeClr val="dk1"/>
              </a:solidFill>
              <a:highlight>
                <a:srgbClr val="00FF00"/>
              </a:highlight>
            </a:endParaRPr>
          </a:p>
          <a:p>
            <a:pPr marL="0" lvl="0" indent="0" algn="l" rtl="0">
              <a:lnSpc>
                <a:spcPct val="150000"/>
              </a:lnSpc>
              <a:spcBef>
                <a:spcPts val="0"/>
              </a:spcBef>
              <a:spcAft>
                <a:spcPts val="0"/>
              </a:spcAft>
              <a:buNone/>
            </a:pPr>
            <a:r>
              <a:rPr lang="en-US" sz="2000">
                <a:solidFill>
                  <a:schemeClr val="dk1"/>
                </a:solidFill>
              </a:rPr>
              <a:t>10:15am          II. </a:t>
            </a:r>
            <a:r>
              <a:rPr lang="en-US" sz="2000" b="1">
                <a:solidFill>
                  <a:schemeClr val="dk1"/>
                </a:solidFill>
              </a:rPr>
              <a:t>Old Business</a:t>
            </a:r>
            <a:r>
              <a:rPr lang="en-US" sz="2000">
                <a:solidFill>
                  <a:schemeClr val="dk1"/>
                </a:solidFill>
              </a:rPr>
              <a:t>  </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a. USPC Mission and Vision (3 minute)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b. Presentation of 2020 Meeting Minutes (5 minutes) VOTE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c. Status of the Region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d. DEIA working group update</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e. Special Awards update </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f. Summary of Year’s Activities (20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g. Volunteer Recognition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h. USPC 2022 Equine Symposium &amp; Convention (10 minutes)</a:t>
            </a:r>
            <a:endParaRPr sz="2000">
              <a:solidFill>
                <a:schemeClr val="dk1"/>
              </a:solidFill>
            </a:endParaRPr>
          </a:p>
          <a:p>
            <a:pPr marL="914400" lvl="0" indent="457200" algn="l" rtl="0">
              <a:spcBef>
                <a:spcPts val="0"/>
              </a:spcBef>
              <a:spcAft>
                <a:spcPts val="0"/>
              </a:spcAft>
              <a:buNone/>
            </a:pPr>
            <a:r>
              <a:rPr lang="en-US" sz="2000">
                <a:solidFill>
                  <a:schemeClr val="dk1"/>
                </a:solidFill>
              </a:rPr>
              <a:t>     i. National Youth Congress Delegates (10 minutes)</a:t>
            </a:r>
            <a:endParaRPr sz="23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22"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397" name="Google Shape;397;p22"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398" name="Google Shape;398;p22"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399" name="Google Shape;399;p22"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400" name="Google Shape;400;p22"/>
          <p:cNvSpPr txBox="1">
            <a:spLocks noGrp="1"/>
          </p:cNvSpPr>
          <p:nvPr>
            <p:ph type="ctrTitle"/>
          </p:nvPr>
        </p:nvSpPr>
        <p:spPr>
          <a:xfrm>
            <a:off x="1656075" y="60000"/>
            <a:ext cx="9144000" cy="10503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endParaRPr sz="4000"/>
          </a:p>
          <a:p>
            <a:pPr marL="0" lvl="0" indent="0" algn="ctr" rtl="0">
              <a:lnSpc>
                <a:spcPct val="90000"/>
              </a:lnSpc>
              <a:spcBef>
                <a:spcPts val="0"/>
              </a:spcBef>
              <a:spcAft>
                <a:spcPts val="0"/>
              </a:spcAft>
              <a:buClr>
                <a:schemeClr val="dk1"/>
              </a:buClr>
              <a:buSzPct val="100000"/>
              <a:buFont typeface="Calibri"/>
              <a:buNone/>
            </a:pPr>
            <a:r>
              <a:rPr lang="en-US" sz="4000"/>
              <a:t>Proposed 2022 Slate of Officers</a:t>
            </a:r>
            <a:endParaRPr sz="4000"/>
          </a:p>
        </p:txBody>
      </p:sp>
      <p:sp>
        <p:nvSpPr>
          <p:cNvPr id="401" name="Google Shape;401;p22"/>
          <p:cNvSpPr txBox="1"/>
          <p:nvPr/>
        </p:nvSpPr>
        <p:spPr>
          <a:xfrm>
            <a:off x="1391925" y="1352262"/>
            <a:ext cx="10172700" cy="535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Regional Supervisor			    Bess Pieracci</a:t>
            </a:r>
            <a:endParaRPr sz="360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VRS  of Administration			Kathie Schulz </a:t>
            </a:r>
            <a:endParaRPr sz="360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VRS Membership				         Barbie Roth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VRS Activities					         Nichole Fisher</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Horse Management Organizer	Eben Haber</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Regional Instruction Coordinator</a:t>
            </a:r>
            <a:endParaRPr sz="360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Rebecca Taylor &amp;</a:t>
            </a:r>
            <a:r>
              <a:rPr lang="en-US"/>
              <a:t>  </a:t>
            </a:r>
            <a:r>
              <a:rPr lang="en-US" sz="3600">
                <a:solidFill>
                  <a:schemeClr val="dk1"/>
                </a:solidFill>
                <a:latin typeface="Calibri"/>
                <a:ea typeface="Calibri"/>
                <a:cs typeface="Calibri"/>
                <a:sym typeface="Calibri"/>
              </a:rPr>
              <a:t>Charlotte Arrouye</a:t>
            </a:r>
            <a:endParaRPr sz="3600">
              <a:solidFill>
                <a:schemeClr val="dk1"/>
              </a:solidFill>
              <a:latin typeface="Calibri"/>
              <a:ea typeface="Calibri"/>
              <a:cs typeface="Calibri"/>
              <a:sym typeface="Calibri"/>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Treasurer						Deb Kirsch </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Secretary						Melissa Myers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gcb82345de9_2_104"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407" name="Google Shape;407;gcb82345de9_2_104"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408" name="Google Shape;408;gcb82345de9_2_104"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409" name="Google Shape;409;gcb82345de9_2_104"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410" name="Google Shape;410;gcb82345de9_2_104"/>
          <p:cNvSpPr txBox="1"/>
          <p:nvPr/>
        </p:nvSpPr>
        <p:spPr>
          <a:xfrm>
            <a:off x="258150" y="972450"/>
            <a:ext cx="11675700" cy="4463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200">
                <a:solidFill>
                  <a:schemeClr val="dk1"/>
                </a:solidFill>
              </a:rPr>
              <a:t>11:15pm  III. </a:t>
            </a:r>
            <a:r>
              <a:rPr lang="en-US" sz="2200" b="1">
                <a:solidFill>
                  <a:schemeClr val="dk1"/>
                </a:solidFill>
              </a:rPr>
              <a:t>New Business-  (35 minutes)</a:t>
            </a:r>
            <a:endParaRPr sz="2200" b="1">
              <a:solidFill>
                <a:schemeClr val="dk1"/>
              </a:solidFill>
            </a:endParaRPr>
          </a:p>
          <a:p>
            <a:pPr marL="0" lvl="0" indent="0" algn="l" rtl="0">
              <a:lnSpc>
                <a:spcPct val="150000"/>
              </a:lnSpc>
              <a:spcBef>
                <a:spcPts val="0"/>
              </a:spcBef>
              <a:spcAft>
                <a:spcPts val="0"/>
              </a:spcAft>
              <a:buNone/>
            </a:pPr>
            <a:r>
              <a:rPr lang="en-US" sz="2200">
                <a:solidFill>
                  <a:schemeClr val="dk1"/>
                </a:solidFill>
              </a:rPr>
              <a:t>                        a. Nominating Committee presentation – Slate of Officers (10 minutes) </a:t>
            </a:r>
            <a:r>
              <a:rPr lang="en-US" sz="2200">
                <a:solidFill>
                  <a:schemeClr val="dk1"/>
                </a:solidFill>
                <a:highlight>
                  <a:srgbClr val="FFFF00"/>
                </a:highlight>
              </a:rPr>
              <a:t>VOTE</a:t>
            </a:r>
            <a:endParaRPr sz="2200">
              <a:solidFill>
                <a:schemeClr val="dk1"/>
              </a:solidFill>
              <a:highlight>
                <a:srgbClr val="FFFF00"/>
              </a:highlight>
            </a:endParaRPr>
          </a:p>
          <a:p>
            <a:pPr marL="0" lvl="0" indent="0" algn="l" rtl="0">
              <a:lnSpc>
                <a:spcPct val="150000"/>
              </a:lnSpc>
              <a:spcBef>
                <a:spcPts val="0"/>
              </a:spcBef>
              <a:spcAft>
                <a:spcPts val="0"/>
              </a:spcAft>
              <a:buNone/>
            </a:pPr>
            <a:r>
              <a:rPr lang="en-US" sz="2200">
                <a:solidFill>
                  <a:schemeClr val="dk1"/>
                </a:solidFill>
              </a:rPr>
              <a:t>                        b. </a:t>
            </a:r>
            <a:r>
              <a:rPr lang="en-US" sz="2200">
                <a:solidFill>
                  <a:schemeClr val="dk1"/>
                </a:solidFill>
                <a:highlight>
                  <a:srgbClr val="00FF00"/>
                </a:highlight>
              </a:rPr>
              <a:t>2022 Nominating Committee </a:t>
            </a:r>
            <a:r>
              <a:rPr lang="en-US" sz="2200">
                <a:solidFill>
                  <a:schemeClr val="dk1"/>
                </a:solidFill>
              </a:rPr>
              <a:t>(5 minutes) </a:t>
            </a:r>
            <a:r>
              <a:rPr lang="en-US" sz="2200">
                <a:solidFill>
                  <a:schemeClr val="dk1"/>
                </a:solidFill>
                <a:highlight>
                  <a:srgbClr val="FFFF00"/>
                </a:highlight>
              </a:rPr>
              <a:t>VOTE</a:t>
            </a:r>
            <a:endParaRPr sz="2200">
              <a:solidFill>
                <a:schemeClr val="dk1"/>
              </a:solidFill>
              <a:highlight>
                <a:srgbClr val="FFFF00"/>
              </a:highlight>
            </a:endParaRPr>
          </a:p>
          <a:p>
            <a:pPr marL="0" lvl="0" indent="0" algn="l" rtl="0">
              <a:lnSpc>
                <a:spcPct val="150000"/>
              </a:lnSpc>
              <a:spcBef>
                <a:spcPts val="0"/>
              </a:spcBef>
              <a:spcAft>
                <a:spcPts val="0"/>
              </a:spcAft>
              <a:buNone/>
            </a:pPr>
            <a:r>
              <a:rPr lang="en-US" sz="2200">
                <a:solidFill>
                  <a:schemeClr val="dk1"/>
                </a:solidFill>
              </a:rPr>
              <a:t>                        c. Announcement of Organizers (5 minutes)</a:t>
            </a:r>
            <a:endParaRPr sz="2200">
              <a:solidFill>
                <a:schemeClr val="dk1"/>
              </a:solidFill>
            </a:endParaRPr>
          </a:p>
          <a:p>
            <a:pPr marL="914400" lvl="0" indent="457200" algn="l" rtl="0">
              <a:lnSpc>
                <a:spcPct val="150000"/>
              </a:lnSpc>
              <a:spcBef>
                <a:spcPts val="0"/>
              </a:spcBef>
              <a:spcAft>
                <a:spcPts val="0"/>
              </a:spcAft>
              <a:buNone/>
            </a:pPr>
            <a:r>
              <a:rPr lang="en-US" sz="2200">
                <a:solidFill>
                  <a:schemeClr val="dk1"/>
                </a:solidFill>
              </a:rPr>
              <a:t>      d.  Formation of Task Force (10 minutes)</a:t>
            </a:r>
            <a:endParaRPr sz="2200">
              <a:solidFill>
                <a:schemeClr val="dk1"/>
              </a:solidFill>
            </a:endParaRPr>
          </a:p>
          <a:p>
            <a:pPr marL="0" lvl="0" indent="0" algn="l" rtl="0">
              <a:lnSpc>
                <a:spcPct val="150000"/>
              </a:lnSpc>
              <a:spcBef>
                <a:spcPts val="0"/>
              </a:spcBef>
              <a:spcAft>
                <a:spcPts val="0"/>
              </a:spcAft>
              <a:buNone/>
            </a:pPr>
            <a:r>
              <a:rPr lang="en-US" sz="2200">
                <a:solidFill>
                  <a:schemeClr val="dk1"/>
                </a:solidFill>
              </a:rPr>
              <a:t>                                     i.  C Level Programs</a:t>
            </a:r>
            <a:endParaRPr sz="2200">
              <a:solidFill>
                <a:schemeClr val="dk1"/>
              </a:solidFill>
            </a:endParaRPr>
          </a:p>
          <a:p>
            <a:pPr marL="0" lvl="0" indent="0" algn="l" rtl="0">
              <a:lnSpc>
                <a:spcPct val="150000"/>
              </a:lnSpc>
              <a:spcBef>
                <a:spcPts val="0"/>
              </a:spcBef>
              <a:spcAft>
                <a:spcPts val="0"/>
              </a:spcAft>
              <a:buNone/>
            </a:pPr>
            <a:r>
              <a:rPr lang="en-US" sz="2200">
                <a:solidFill>
                  <a:schemeClr val="dk1"/>
                </a:solidFill>
              </a:rPr>
              <a:t>                                    ii.  D Level Programs</a:t>
            </a:r>
            <a:endParaRPr sz="2200">
              <a:solidFill>
                <a:schemeClr val="dk1"/>
              </a:solidFill>
            </a:endParaRPr>
          </a:p>
          <a:p>
            <a:pPr marL="0" lvl="0" indent="0" algn="l" rtl="0">
              <a:lnSpc>
                <a:spcPct val="150000"/>
              </a:lnSpc>
              <a:spcBef>
                <a:spcPts val="0"/>
              </a:spcBef>
              <a:spcAft>
                <a:spcPts val="0"/>
              </a:spcAft>
              <a:buNone/>
            </a:pPr>
            <a:r>
              <a:rPr lang="en-US" sz="2200">
                <a:solidFill>
                  <a:schemeClr val="dk1"/>
                </a:solidFill>
              </a:rPr>
              <a:t>                        e.  Treasurer’s Report for 2021 (5 minutes)</a:t>
            </a:r>
            <a:endParaRPr sz="2200">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2022 Nominating Committee</a:t>
            </a:r>
            <a:endParaRPr/>
          </a:p>
        </p:txBody>
      </p:sp>
      <p:sp>
        <p:nvSpPr>
          <p:cNvPr id="416" name="Google Shape;416;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endParaRPr/>
          </a:p>
          <a:p>
            <a:pPr marL="0" lvl="0" indent="0" algn="ctr" rtl="0">
              <a:lnSpc>
                <a:spcPct val="90000"/>
              </a:lnSpc>
              <a:spcBef>
                <a:spcPts val="1000"/>
              </a:spcBef>
              <a:spcAft>
                <a:spcPts val="0"/>
              </a:spcAft>
              <a:buClr>
                <a:schemeClr val="dk1"/>
              </a:buClr>
              <a:buSzPts val="3600"/>
              <a:buNone/>
            </a:pPr>
            <a:endParaRPr sz="3600"/>
          </a:p>
          <a:p>
            <a:pPr marL="0" lvl="0" indent="0" algn="ctr" rtl="0">
              <a:lnSpc>
                <a:spcPct val="90000"/>
              </a:lnSpc>
              <a:spcBef>
                <a:spcPts val="1000"/>
              </a:spcBef>
              <a:spcAft>
                <a:spcPts val="0"/>
              </a:spcAft>
              <a:buClr>
                <a:schemeClr val="dk1"/>
              </a:buClr>
              <a:buSzPts val="3600"/>
              <a:buNone/>
            </a:pPr>
            <a:r>
              <a:rPr lang="en-US" sz="3600" i="1"/>
              <a:t>Nominations from the floor </a:t>
            </a:r>
            <a:endParaRPr sz="3600" i="1"/>
          </a:p>
          <a:p>
            <a:pPr marL="0" lvl="0" indent="0" algn="ctr" rtl="0">
              <a:lnSpc>
                <a:spcPct val="90000"/>
              </a:lnSpc>
              <a:spcBef>
                <a:spcPts val="1000"/>
              </a:spcBef>
              <a:spcAft>
                <a:spcPts val="0"/>
              </a:spcAft>
              <a:buClr>
                <a:schemeClr val="dk1"/>
              </a:buClr>
              <a:buSzPts val="3600"/>
              <a:buNone/>
            </a:pPr>
            <a:r>
              <a:rPr lang="en-US" sz="3600" i="1"/>
              <a:t>Must be a Club/Center leader in 2022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gcb82345de9_2_112"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422" name="Google Shape;422;gcb82345de9_2_112"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423" name="Google Shape;423;gcb82345de9_2_112"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424" name="Google Shape;424;gcb82345de9_2_112"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425" name="Google Shape;425;gcb82345de9_2_112"/>
          <p:cNvSpPr txBox="1"/>
          <p:nvPr/>
        </p:nvSpPr>
        <p:spPr>
          <a:xfrm>
            <a:off x="258150" y="972450"/>
            <a:ext cx="11675700" cy="2940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200">
                <a:solidFill>
                  <a:schemeClr val="dk1"/>
                </a:solidFill>
              </a:rPr>
              <a:t>11:15pm  III. </a:t>
            </a:r>
            <a:r>
              <a:rPr lang="en-US" sz="2200" b="1">
                <a:solidFill>
                  <a:schemeClr val="dk1"/>
                </a:solidFill>
              </a:rPr>
              <a:t>New Business-  (35 minutes)</a:t>
            </a:r>
            <a:endParaRPr sz="2200" b="1">
              <a:solidFill>
                <a:schemeClr val="dk1"/>
              </a:solidFill>
            </a:endParaRPr>
          </a:p>
          <a:p>
            <a:pPr marL="0" lvl="0" indent="0" algn="l" rtl="0">
              <a:lnSpc>
                <a:spcPct val="150000"/>
              </a:lnSpc>
              <a:spcBef>
                <a:spcPts val="0"/>
              </a:spcBef>
              <a:spcAft>
                <a:spcPts val="0"/>
              </a:spcAft>
              <a:buNone/>
            </a:pPr>
            <a:r>
              <a:rPr lang="en-US" sz="2200">
                <a:solidFill>
                  <a:schemeClr val="dk1"/>
                </a:solidFill>
              </a:rPr>
              <a:t>                        a. Nominating Committee presentation – Slate of Officers (10 minutes) VOTE</a:t>
            </a:r>
            <a:endParaRPr sz="2200">
              <a:solidFill>
                <a:schemeClr val="dk1"/>
              </a:solidFill>
            </a:endParaRPr>
          </a:p>
          <a:p>
            <a:pPr marL="0" lvl="0" indent="0" algn="l" rtl="0">
              <a:lnSpc>
                <a:spcPct val="150000"/>
              </a:lnSpc>
              <a:spcBef>
                <a:spcPts val="0"/>
              </a:spcBef>
              <a:spcAft>
                <a:spcPts val="0"/>
              </a:spcAft>
              <a:buNone/>
            </a:pPr>
            <a:r>
              <a:rPr lang="en-US" sz="2200">
                <a:solidFill>
                  <a:schemeClr val="dk1"/>
                </a:solidFill>
              </a:rPr>
              <a:t>                        b. 2022 Nominating Committee (5 minutes) VOTE</a:t>
            </a:r>
            <a:endParaRPr sz="2200">
              <a:solidFill>
                <a:schemeClr val="dk1"/>
              </a:solidFill>
            </a:endParaRPr>
          </a:p>
          <a:p>
            <a:pPr marL="0" lvl="0" indent="0" algn="l" rtl="0">
              <a:lnSpc>
                <a:spcPct val="150000"/>
              </a:lnSpc>
              <a:spcBef>
                <a:spcPts val="0"/>
              </a:spcBef>
              <a:spcAft>
                <a:spcPts val="0"/>
              </a:spcAft>
              <a:buNone/>
            </a:pPr>
            <a:r>
              <a:rPr lang="en-US" sz="2200">
                <a:solidFill>
                  <a:schemeClr val="dk1"/>
                </a:solidFill>
              </a:rPr>
              <a:t>                        c. </a:t>
            </a:r>
            <a:r>
              <a:rPr lang="en-US" sz="2200">
                <a:solidFill>
                  <a:schemeClr val="dk1"/>
                </a:solidFill>
                <a:highlight>
                  <a:srgbClr val="00FF00"/>
                </a:highlight>
              </a:rPr>
              <a:t>Announcement of Organizers</a:t>
            </a:r>
            <a:r>
              <a:rPr lang="en-US" sz="2200">
                <a:solidFill>
                  <a:schemeClr val="dk1"/>
                </a:solidFill>
              </a:rPr>
              <a:t> (5 minutes)</a:t>
            </a:r>
            <a:endParaRPr sz="2200">
              <a:solidFill>
                <a:schemeClr val="dk1"/>
              </a:solidFill>
            </a:endParaRPr>
          </a:p>
          <a:p>
            <a:pPr marL="914400" lvl="0" indent="457200" algn="l" rtl="0">
              <a:lnSpc>
                <a:spcPct val="150000"/>
              </a:lnSpc>
              <a:spcBef>
                <a:spcPts val="0"/>
              </a:spcBef>
              <a:spcAft>
                <a:spcPts val="0"/>
              </a:spcAft>
              <a:buNone/>
            </a:pPr>
            <a:r>
              <a:rPr lang="en-US" sz="2200">
                <a:solidFill>
                  <a:schemeClr val="dk1"/>
                </a:solidFill>
              </a:rPr>
              <a:t>       d.  Treasurer’s Report for 2021 (5 minutes)</a:t>
            </a:r>
            <a:endParaRPr sz="2200">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26"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431" name="Google Shape;431;p26"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432" name="Google Shape;432;p26"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433" name="Google Shape;433;p26"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434" name="Google Shape;434;p26"/>
          <p:cNvSpPr txBox="1">
            <a:spLocks noGrp="1"/>
          </p:cNvSpPr>
          <p:nvPr>
            <p:ph type="ctrTitle"/>
          </p:nvPr>
        </p:nvSpPr>
        <p:spPr>
          <a:xfrm>
            <a:off x="1656079" y="377264"/>
            <a:ext cx="9144000" cy="7330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2021 Organizers &amp; Appointees</a:t>
            </a:r>
            <a:endParaRPr/>
          </a:p>
        </p:txBody>
      </p:sp>
      <p:sp>
        <p:nvSpPr>
          <p:cNvPr id="435" name="Google Shape;435;p26"/>
          <p:cNvSpPr txBox="1"/>
          <p:nvPr/>
        </p:nvSpPr>
        <p:spPr>
          <a:xfrm>
            <a:off x="132950" y="1492813"/>
            <a:ext cx="6179700" cy="443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Communications:</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Social Media/Webmaster - Michelle Cale</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Certifications:</a:t>
            </a:r>
            <a:endParaRPr sz="2400"/>
          </a:p>
          <a:p>
            <a:pPr marL="0" marR="0" lvl="0" indent="0" algn="l" rtl="0">
              <a:spcBef>
                <a:spcPts val="0"/>
              </a:spcBef>
              <a:spcAft>
                <a:spcPts val="0"/>
              </a:spcAft>
              <a:buNone/>
            </a:pPr>
            <a:r>
              <a:rPr lang="en-US" sz="2400">
                <a:solidFill>
                  <a:schemeClr val="dk1"/>
                </a:solidFill>
                <a:latin typeface="Calibri"/>
                <a:ea typeface="Calibri"/>
                <a:cs typeface="Calibri"/>
                <a:sym typeface="Calibri"/>
              </a:rPr>
              <a:t>National Certifications -   Melissa Myers </a:t>
            </a:r>
            <a:endParaRPr sz="2400"/>
          </a:p>
          <a:p>
            <a:pPr marL="0" marR="0" lvl="0" indent="0" algn="l" rtl="0">
              <a:spcBef>
                <a:spcPts val="0"/>
              </a:spcBef>
              <a:spcAft>
                <a:spcPts val="0"/>
              </a:spcAft>
              <a:buNone/>
            </a:pPr>
            <a:r>
              <a:rPr lang="en-US" sz="2400">
                <a:solidFill>
                  <a:schemeClr val="dk1"/>
                </a:solidFill>
                <a:latin typeface="Calibri"/>
                <a:ea typeface="Calibri"/>
                <a:cs typeface="Calibri"/>
                <a:sym typeface="Calibri"/>
              </a:rPr>
              <a:t>Region C1/C2 Certifications  - Molly Johnson</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Camps:</a:t>
            </a:r>
            <a:endParaRPr sz="2400"/>
          </a:p>
          <a:p>
            <a:pPr marL="0" marR="0" lvl="0" indent="0" algn="l" rtl="0">
              <a:spcBef>
                <a:spcPts val="0"/>
              </a:spcBef>
              <a:spcAft>
                <a:spcPts val="0"/>
              </a:spcAft>
              <a:buNone/>
            </a:pPr>
            <a:r>
              <a:rPr lang="en-US" sz="2400">
                <a:solidFill>
                  <a:schemeClr val="dk1"/>
                </a:solidFill>
                <a:latin typeface="Calibri"/>
                <a:ea typeface="Calibri"/>
                <a:cs typeface="Calibri"/>
                <a:sym typeface="Calibri"/>
              </a:rPr>
              <a:t>D Camp -	Nicole Fisher</a:t>
            </a:r>
            <a:endParaRPr sz="2400"/>
          </a:p>
          <a:p>
            <a:pPr marL="0" marR="0" lvl="0" indent="0" algn="l" rtl="0">
              <a:spcBef>
                <a:spcPts val="0"/>
              </a:spcBef>
              <a:spcAft>
                <a:spcPts val="0"/>
              </a:spcAft>
              <a:buNone/>
            </a:pPr>
            <a:r>
              <a:rPr lang="en-US" sz="2400">
                <a:solidFill>
                  <a:schemeClr val="dk1"/>
                </a:solidFill>
                <a:latin typeface="Calibri"/>
                <a:ea typeface="Calibri"/>
                <a:cs typeface="Calibri"/>
                <a:sym typeface="Calibri"/>
              </a:rPr>
              <a:t>C Camp -	Volunteer?</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6"/>
          <p:cNvSpPr txBox="1"/>
          <p:nvPr/>
        </p:nvSpPr>
        <p:spPr>
          <a:xfrm>
            <a:off x="7079425" y="1492825"/>
            <a:ext cx="4243500" cy="335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2400" b="1">
                <a:solidFill>
                  <a:schemeClr val="dk1"/>
                </a:solidFill>
                <a:latin typeface="Calibri"/>
                <a:ea typeface="Calibri"/>
                <a:cs typeface="Calibri"/>
                <a:sym typeface="Calibri"/>
              </a:rPr>
              <a:t>Rallies: </a:t>
            </a:r>
            <a:endParaRPr sz="2400" b="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400">
                <a:solidFill>
                  <a:schemeClr val="dk1"/>
                </a:solidFill>
                <a:latin typeface="Calibri"/>
                <a:ea typeface="Calibri"/>
                <a:cs typeface="Calibri"/>
                <a:sym typeface="Calibri"/>
              </a:rPr>
              <a:t>Dressage - Juliet Clark</a:t>
            </a: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400">
                <a:solidFill>
                  <a:schemeClr val="dk1"/>
                </a:solidFill>
                <a:latin typeface="Calibri"/>
                <a:ea typeface="Calibri"/>
                <a:cs typeface="Calibri"/>
                <a:sym typeface="Calibri"/>
              </a:rPr>
              <a:t>Quiz - Kathie Schulz</a:t>
            </a: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400">
                <a:solidFill>
                  <a:schemeClr val="dk1"/>
                </a:solidFill>
                <a:latin typeface="Calibri"/>
                <a:ea typeface="Calibri"/>
                <a:cs typeface="Calibri"/>
                <a:sym typeface="Calibri"/>
              </a:rPr>
              <a:t>TET - Nichole Fisher</a:t>
            </a: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400">
                <a:solidFill>
                  <a:schemeClr val="dk1"/>
                </a:solidFill>
                <a:latin typeface="Calibri"/>
                <a:ea typeface="Calibri"/>
                <a:cs typeface="Calibri"/>
                <a:sym typeface="Calibri"/>
              </a:rPr>
              <a:t>D Rally - Melissa Myers</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b="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400" b="1">
                <a:solidFill>
                  <a:schemeClr val="dk1"/>
                </a:solidFill>
                <a:latin typeface="Calibri"/>
                <a:ea typeface="Calibri"/>
                <a:cs typeface="Calibri"/>
                <a:sym typeface="Calibri"/>
              </a:rPr>
              <a:t>Ribbons:</a:t>
            </a:r>
            <a:endParaRPr sz="2400">
              <a:solidFill>
                <a:schemeClr val="dk1"/>
              </a:solidFill>
            </a:endParaRPr>
          </a:p>
          <a:p>
            <a:pPr marL="0" lvl="0" indent="0" algn="l" rtl="0">
              <a:spcBef>
                <a:spcPts val="0"/>
              </a:spcBef>
              <a:spcAft>
                <a:spcPts val="0"/>
              </a:spcAft>
              <a:buClr>
                <a:schemeClr val="dk1"/>
              </a:buClr>
              <a:buFont typeface="Arial"/>
              <a:buNone/>
            </a:pPr>
            <a:r>
              <a:rPr lang="en-US" sz="2400">
                <a:solidFill>
                  <a:schemeClr val="dk1"/>
                </a:solidFill>
                <a:latin typeface="Calibri"/>
                <a:ea typeface="Calibri"/>
                <a:cs typeface="Calibri"/>
                <a:sym typeface="Calibri"/>
              </a:rPr>
              <a:t>All Rallies -	 Volunteer ?</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gcb82345de9_2_128"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442" name="Google Shape;442;gcb82345de9_2_128"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443" name="Google Shape;443;gcb82345de9_2_128"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444" name="Google Shape;444;gcb82345de9_2_128"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445" name="Google Shape;445;gcb82345de9_2_128"/>
          <p:cNvSpPr txBox="1"/>
          <p:nvPr/>
        </p:nvSpPr>
        <p:spPr>
          <a:xfrm>
            <a:off x="258150" y="972450"/>
            <a:ext cx="11675700" cy="2940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200">
                <a:solidFill>
                  <a:schemeClr val="dk1"/>
                </a:solidFill>
              </a:rPr>
              <a:t>11:15pm  III. </a:t>
            </a:r>
            <a:r>
              <a:rPr lang="en-US" sz="2200" b="1">
                <a:solidFill>
                  <a:schemeClr val="dk1"/>
                </a:solidFill>
              </a:rPr>
              <a:t>New Business-  (35 minutes)</a:t>
            </a:r>
            <a:endParaRPr sz="2200" b="1">
              <a:solidFill>
                <a:schemeClr val="dk1"/>
              </a:solidFill>
            </a:endParaRPr>
          </a:p>
          <a:p>
            <a:pPr marL="0" lvl="0" indent="0" algn="l" rtl="0">
              <a:lnSpc>
                <a:spcPct val="150000"/>
              </a:lnSpc>
              <a:spcBef>
                <a:spcPts val="0"/>
              </a:spcBef>
              <a:spcAft>
                <a:spcPts val="0"/>
              </a:spcAft>
              <a:buNone/>
            </a:pPr>
            <a:r>
              <a:rPr lang="en-US" sz="2200">
                <a:solidFill>
                  <a:schemeClr val="dk1"/>
                </a:solidFill>
              </a:rPr>
              <a:t>                        a. Nominating Committee presentation – Slate of Officers (10 minutes) VOTE</a:t>
            </a:r>
            <a:endParaRPr sz="2200">
              <a:solidFill>
                <a:schemeClr val="dk1"/>
              </a:solidFill>
            </a:endParaRPr>
          </a:p>
          <a:p>
            <a:pPr marL="0" lvl="0" indent="0" algn="l" rtl="0">
              <a:lnSpc>
                <a:spcPct val="150000"/>
              </a:lnSpc>
              <a:spcBef>
                <a:spcPts val="0"/>
              </a:spcBef>
              <a:spcAft>
                <a:spcPts val="0"/>
              </a:spcAft>
              <a:buNone/>
            </a:pPr>
            <a:r>
              <a:rPr lang="en-US" sz="2200">
                <a:solidFill>
                  <a:schemeClr val="dk1"/>
                </a:solidFill>
              </a:rPr>
              <a:t>                        b. 2022 Nominating Committee (5 minutes) VOTE</a:t>
            </a:r>
            <a:endParaRPr sz="2200">
              <a:solidFill>
                <a:schemeClr val="dk1"/>
              </a:solidFill>
            </a:endParaRPr>
          </a:p>
          <a:p>
            <a:pPr marL="0" lvl="0" indent="0" algn="l" rtl="0">
              <a:lnSpc>
                <a:spcPct val="150000"/>
              </a:lnSpc>
              <a:spcBef>
                <a:spcPts val="0"/>
              </a:spcBef>
              <a:spcAft>
                <a:spcPts val="0"/>
              </a:spcAft>
              <a:buNone/>
            </a:pPr>
            <a:r>
              <a:rPr lang="en-US" sz="2200">
                <a:solidFill>
                  <a:schemeClr val="dk1"/>
                </a:solidFill>
              </a:rPr>
              <a:t>                        c. Announcement of Organizers (5 minutes</a:t>
            </a:r>
            <a:endParaRPr sz="2200">
              <a:solidFill>
                <a:schemeClr val="dk1"/>
              </a:solidFill>
            </a:endParaRPr>
          </a:p>
          <a:p>
            <a:pPr marL="914400" lvl="0" indent="457200" algn="l" rtl="0">
              <a:lnSpc>
                <a:spcPct val="150000"/>
              </a:lnSpc>
              <a:spcBef>
                <a:spcPts val="0"/>
              </a:spcBef>
              <a:spcAft>
                <a:spcPts val="0"/>
              </a:spcAft>
              <a:buNone/>
            </a:pPr>
            <a:r>
              <a:rPr lang="en-US" sz="2200">
                <a:solidFill>
                  <a:schemeClr val="dk1"/>
                </a:solidFill>
              </a:rPr>
              <a:t>      e.  </a:t>
            </a:r>
            <a:r>
              <a:rPr lang="en-US" sz="2200">
                <a:solidFill>
                  <a:schemeClr val="dk1"/>
                </a:solidFill>
                <a:highlight>
                  <a:srgbClr val="00FF00"/>
                </a:highlight>
              </a:rPr>
              <a:t>Treasurer’s Report for 2021</a:t>
            </a:r>
            <a:r>
              <a:rPr lang="en-US" sz="2200">
                <a:solidFill>
                  <a:schemeClr val="dk1"/>
                </a:solidFill>
              </a:rPr>
              <a:t> (5 minutes)</a:t>
            </a:r>
            <a:endParaRPr sz="2200">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38"/>
          <p:cNvPicPr preferRelativeResize="0"/>
          <p:nvPr/>
        </p:nvPicPr>
        <p:blipFill>
          <a:blip r:embed="rId3">
            <a:alphaModFix/>
          </a:blip>
          <a:stretch>
            <a:fillRect/>
          </a:stretch>
        </p:blipFill>
        <p:spPr>
          <a:xfrm>
            <a:off x="60150" y="122075"/>
            <a:ext cx="12131850" cy="15700026"/>
          </a:xfrm>
          <a:prstGeom prst="rect">
            <a:avLst/>
          </a:prstGeom>
          <a:noFill/>
          <a:ln>
            <a:noFill/>
          </a:ln>
        </p:spPr>
      </p:pic>
      <p:sp>
        <p:nvSpPr>
          <p:cNvPr id="451" name="Google Shape;451;p38"/>
          <p:cNvSpPr txBox="1">
            <a:spLocks noGrp="1"/>
          </p:cNvSpPr>
          <p:nvPr>
            <p:ph type="ctrTitle"/>
          </p:nvPr>
        </p:nvSpPr>
        <p:spPr>
          <a:xfrm>
            <a:off x="1656079" y="377264"/>
            <a:ext cx="9144000" cy="7330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2021 Treasurer’s Report</a:t>
            </a:r>
            <a:endParaRPr/>
          </a:p>
        </p:txBody>
      </p:sp>
      <p:pic>
        <p:nvPicPr>
          <p:cNvPr id="452" name="Google Shape;452;p38" descr="Pony Club bar.jpg"/>
          <p:cNvPicPr preferRelativeResize="0"/>
          <p:nvPr/>
        </p:nvPicPr>
        <p:blipFill rotWithShape="1">
          <a:blip r:embed="rId4">
            <a:alphaModFix/>
          </a:blip>
          <a:srcRect/>
          <a:stretch/>
        </p:blipFill>
        <p:spPr>
          <a:xfrm>
            <a:off x="0" y="6539677"/>
            <a:ext cx="12192000" cy="331236"/>
          </a:xfrm>
          <a:prstGeom prst="rect">
            <a:avLst/>
          </a:prstGeom>
          <a:noFill/>
          <a:ln>
            <a:noFill/>
          </a:ln>
        </p:spPr>
      </p:pic>
      <p:pic>
        <p:nvPicPr>
          <p:cNvPr id="453" name="Google Shape;453;p38" descr="Pony Club bar.jpg"/>
          <p:cNvPicPr preferRelativeResize="0"/>
          <p:nvPr/>
        </p:nvPicPr>
        <p:blipFill rotWithShape="1">
          <a:blip r:embed="rId4">
            <a:alphaModFix/>
          </a:blip>
          <a:srcRect/>
          <a:stretch/>
        </p:blipFill>
        <p:spPr>
          <a:xfrm>
            <a:off x="0" y="6489572"/>
            <a:ext cx="9144000" cy="382385"/>
          </a:xfrm>
          <a:prstGeom prst="rect">
            <a:avLst/>
          </a:prstGeom>
          <a:noFill/>
          <a:ln>
            <a:noFill/>
          </a:ln>
        </p:spPr>
      </p:pic>
      <p:pic>
        <p:nvPicPr>
          <p:cNvPr id="454" name="Google Shape;454;p38" descr="Pony Club bar.jpg"/>
          <p:cNvPicPr preferRelativeResize="0"/>
          <p:nvPr/>
        </p:nvPicPr>
        <p:blipFill rotWithShape="1">
          <a:blip r:embed="rId4">
            <a:alphaModFix/>
          </a:blip>
          <a:srcRect/>
          <a:stretch/>
        </p:blipFill>
        <p:spPr>
          <a:xfrm>
            <a:off x="0" y="-5558"/>
            <a:ext cx="12192000" cy="331236"/>
          </a:xfrm>
          <a:prstGeom prst="rect">
            <a:avLst/>
          </a:prstGeom>
          <a:noFill/>
          <a:ln>
            <a:noFill/>
          </a:ln>
        </p:spPr>
      </p:pic>
      <p:pic>
        <p:nvPicPr>
          <p:cNvPr id="455" name="Google Shape;455;p38" descr="Pony Club bar.jpg"/>
          <p:cNvPicPr preferRelativeResize="0"/>
          <p:nvPr/>
        </p:nvPicPr>
        <p:blipFill rotWithShape="1">
          <a:blip r:embed="rId4">
            <a:alphaModFix/>
          </a:blip>
          <a:srcRect/>
          <a:stretch/>
        </p:blipFill>
        <p:spPr>
          <a:xfrm>
            <a:off x="0" y="-5559"/>
            <a:ext cx="9144000" cy="3823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39"/>
          <p:cNvPicPr preferRelativeResize="0"/>
          <p:nvPr/>
        </p:nvPicPr>
        <p:blipFill>
          <a:blip r:embed="rId3">
            <a:alphaModFix/>
          </a:blip>
          <a:stretch>
            <a:fillRect/>
          </a:stretch>
        </p:blipFill>
        <p:spPr>
          <a:xfrm>
            <a:off x="125200" y="44125"/>
            <a:ext cx="19828651" cy="15322125"/>
          </a:xfrm>
          <a:prstGeom prst="rect">
            <a:avLst/>
          </a:prstGeom>
          <a:noFill/>
          <a:ln>
            <a:noFill/>
          </a:ln>
        </p:spPr>
      </p:pic>
      <p:pic>
        <p:nvPicPr>
          <p:cNvPr id="461" name="Google Shape;461;p39" descr="Pony Club bar.jpg"/>
          <p:cNvPicPr preferRelativeResize="0"/>
          <p:nvPr/>
        </p:nvPicPr>
        <p:blipFill rotWithShape="1">
          <a:blip r:embed="rId4">
            <a:alphaModFix/>
          </a:blip>
          <a:srcRect/>
          <a:stretch/>
        </p:blipFill>
        <p:spPr>
          <a:xfrm>
            <a:off x="0" y="-5558"/>
            <a:ext cx="12192000" cy="331236"/>
          </a:xfrm>
          <a:prstGeom prst="rect">
            <a:avLst/>
          </a:prstGeom>
          <a:noFill/>
          <a:ln>
            <a:noFill/>
          </a:ln>
        </p:spPr>
      </p:pic>
      <p:pic>
        <p:nvPicPr>
          <p:cNvPr id="462" name="Google Shape;462;p39" descr="Pony Club bar.jpg"/>
          <p:cNvPicPr preferRelativeResize="0"/>
          <p:nvPr/>
        </p:nvPicPr>
        <p:blipFill rotWithShape="1">
          <a:blip r:embed="rId4">
            <a:alphaModFix/>
          </a:blip>
          <a:srcRect/>
          <a:stretch/>
        </p:blipFill>
        <p:spPr>
          <a:xfrm>
            <a:off x="0" y="6539677"/>
            <a:ext cx="12192000" cy="331236"/>
          </a:xfrm>
          <a:prstGeom prst="rect">
            <a:avLst/>
          </a:prstGeom>
          <a:noFill/>
          <a:ln>
            <a:noFill/>
          </a:ln>
        </p:spPr>
      </p:pic>
      <p:pic>
        <p:nvPicPr>
          <p:cNvPr id="463" name="Google Shape;463;p39" descr="Pony Club bar.jpg"/>
          <p:cNvPicPr preferRelativeResize="0"/>
          <p:nvPr/>
        </p:nvPicPr>
        <p:blipFill rotWithShape="1">
          <a:blip r:embed="rId4">
            <a:alphaModFix/>
          </a:blip>
          <a:srcRect/>
          <a:stretch/>
        </p:blipFill>
        <p:spPr>
          <a:xfrm>
            <a:off x="0" y="-5550"/>
            <a:ext cx="9143999" cy="382375"/>
          </a:xfrm>
          <a:prstGeom prst="rect">
            <a:avLst/>
          </a:prstGeom>
          <a:noFill/>
          <a:ln>
            <a:noFill/>
          </a:ln>
        </p:spPr>
      </p:pic>
      <p:pic>
        <p:nvPicPr>
          <p:cNvPr id="464" name="Google Shape;464;p39" descr="Pony Club bar.jpg"/>
          <p:cNvPicPr preferRelativeResize="0"/>
          <p:nvPr/>
        </p:nvPicPr>
        <p:blipFill rotWithShape="1">
          <a:blip r:embed="rId4">
            <a:alphaModFix/>
          </a:blip>
          <a:srcRect/>
          <a:stretch/>
        </p:blipFill>
        <p:spPr>
          <a:xfrm>
            <a:off x="0" y="6489572"/>
            <a:ext cx="9144000" cy="382385"/>
          </a:xfrm>
          <a:prstGeom prst="rect">
            <a:avLst/>
          </a:prstGeom>
          <a:noFill/>
          <a:ln>
            <a:noFill/>
          </a:ln>
        </p:spPr>
      </p:pic>
      <p:sp>
        <p:nvSpPr>
          <p:cNvPr id="465" name="Google Shape;465;p39"/>
          <p:cNvSpPr txBox="1">
            <a:spLocks noGrp="1"/>
          </p:cNvSpPr>
          <p:nvPr>
            <p:ph type="ctrTitle"/>
          </p:nvPr>
        </p:nvSpPr>
        <p:spPr>
          <a:xfrm>
            <a:off x="1656079" y="377264"/>
            <a:ext cx="9144000" cy="733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2021 Treasurer’s Report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gcb82345de9_2_139"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471" name="Google Shape;471;gcb82345de9_2_139"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472" name="Google Shape;472;gcb82345de9_2_139" descr="Pony Club bar.jpg"/>
          <p:cNvPicPr preferRelativeResize="0"/>
          <p:nvPr/>
        </p:nvPicPr>
        <p:blipFill rotWithShape="1">
          <a:blip r:embed="rId3">
            <a:alphaModFix/>
          </a:blip>
          <a:srcRect/>
          <a:stretch/>
        </p:blipFill>
        <p:spPr>
          <a:xfrm>
            <a:off x="0" y="-5550"/>
            <a:ext cx="9143999" cy="382375"/>
          </a:xfrm>
          <a:prstGeom prst="rect">
            <a:avLst/>
          </a:prstGeom>
          <a:noFill/>
          <a:ln>
            <a:noFill/>
          </a:ln>
        </p:spPr>
      </p:pic>
      <p:pic>
        <p:nvPicPr>
          <p:cNvPr id="473" name="Google Shape;473;gcb82345de9_2_139"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474" name="Google Shape;474;gcb82345de9_2_139"/>
          <p:cNvSpPr txBox="1">
            <a:spLocks noGrp="1"/>
          </p:cNvSpPr>
          <p:nvPr>
            <p:ph type="ctrTitle"/>
          </p:nvPr>
        </p:nvSpPr>
        <p:spPr>
          <a:xfrm>
            <a:off x="1656079" y="377264"/>
            <a:ext cx="9144000" cy="733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2021 Treasurer’s Report</a:t>
            </a:r>
            <a:endParaRPr/>
          </a:p>
        </p:txBody>
      </p:sp>
      <p:sp>
        <p:nvSpPr>
          <p:cNvPr id="475" name="Google Shape;475;gcb82345de9_2_139"/>
          <p:cNvSpPr txBox="1"/>
          <p:nvPr/>
        </p:nvSpPr>
        <p:spPr>
          <a:xfrm>
            <a:off x="348925" y="1395675"/>
            <a:ext cx="5667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latin typeface="Calibri"/>
                <a:ea typeface="Calibri"/>
                <a:cs typeface="Calibri"/>
                <a:sym typeface="Calibri"/>
              </a:rPr>
              <a:t>Balance Sheet</a:t>
            </a:r>
            <a:endParaRPr sz="2800" b="1">
              <a:latin typeface="Calibri"/>
              <a:ea typeface="Calibri"/>
              <a:cs typeface="Calibri"/>
              <a:sym typeface="Calibri"/>
            </a:endParaRPr>
          </a:p>
          <a:p>
            <a:pPr marL="0" lvl="0" indent="0" algn="l" rtl="0">
              <a:spcBef>
                <a:spcPts val="0"/>
              </a:spcBef>
              <a:spcAft>
                <a:spcPts val="0"/>
              </a:spcAft>
              <a:buNone/>
            </a:pPr>
            <a:endParaRPr sz="2800" b="1">
              <a:latin typeface="Calibri"/>
              <a:ea typeface="Calibri"/>
              <a:cs typeface="Calibri"/>
              <a:sym typeface="Calibri"/>
            </a:endParaRPr>
          </a:p>
          <a:p>
            <a:pPr marL="0" lvl="0" indent="0" algn="l" rtl="0">
              <a:spcBef>
                <a:spcPts val="0"/>
              </a:spcBef>
              <a:spcAft>
                <a:spcPts val="0"/>
              </a:spcAft>
              <a:buNone/>
            </a:pPr>
            <a:r>
              <a:rPr lang="en-US" sz="2800">
                <a:latin typeface="Calibri"/>
                <a:ea typeface="Calibri"/>
                <a:cs typeface="Calibri"/>
                <a:sym typeface="Calibri"/>
              </a:rPr>
              <a:t>Checking Account:			$15,795.50</a:t>
            </a:r>
            <a:endParaRPr sz="2800">
              <a:latin typeface="Calibri"/>
              <a:ea typeface="Calibri"/>
              <a:cs typeface="Calibri"/>
              <a:sym typeface="Calibri"/>
            </a:endParaRPr>
          </a:p>
          <a:p>
            <a:pPr marL="0" lvl="0" indent="0" algn="l" rtl="0">
              <a:spcBef>
                <a:spcPts val="0"/>
              </a:spcBef>
              <a:spcAft>
                <a:spcPts val="0"/>
              </a:spcAft>
              <a:buNone/>
            </a:pPr>
            <a:r>
              <a:rPr lang="en-US" sz="2800">
                <a:latin typeface="Calibri"/>
                <a:ea typeface="Calibri"/>
                <a:cs typeface="Calibri"/>
                <a:sym typeface="Calibri"/>
              </a:rPr>
              <a:t>Savings Account:			$26,012.96</a:t>
            </a:r>
            <a:endParaRPr sz="2800">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a:p>
            <a:pPr marL="0" lvl="0" indent="0" algn="l" rtl="0">
              <a:spcBef>
                <a:spcPts val="0"/>
              </a:spcBef>
              <a:spcAft>
                <a:spcPts val="0"/>
              </a:spcAft>
              <a:buNone/>
            </a:pPr>
            <a:r>
              <a:rPr lang="en-US" sz="2800">
                <a:latin typeface="Calibri"/>
                <a:ea typeface="Calibri"/>
                <a:cs typeface="Calibri"/>
                <a:sym typeface="Calibri"/>
              </a:rPr>
              <a:t>Total Assets:  				$41,807.46</a:t>
            </a:r>
            <a:endParaRPr sz="2800">
              <a:latin typeface="Calibri"/>
              <a:ea typeface="Calibri"/>
              <a:cs typeface="Calibri"/>
              <a:sym typeface="Calibri"/>
            </a:endParaRPr>
          </a:p>
          <a:p>
            <a:pPr marL="0" lvl="0" indent="0" algn="l" rtl="0">
              <a:spcBef>
                <a:spcPts val="0"/>
              </a:spcBef>
              <a:spcAft>
                <a:spcPts val="0"/>
              </a:spcAft>
              <a:buNone/>
            </a:pPr>
            <a:r>
              <a:rPr lang="en-US" sz="2800">
                <a:latin typeface="Calibri"/>
                <a:ea typeface="Calibri"/>
                <a:cs typeface="Calibri"/>
                <a:sym typeface="Calibri"/>
              </a:rPr>
              <a:t>Total Liabilities &amp; Equity:	$41,807.46</a:t>
            </a:r>
            <a:endParaRPr sz="28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476" name="Google Shape;476;gcb82345de9_2_139"/>
          <p:cNvSpPr txBox="1"/>
          <p:nvPr/>
        </p:nvSpPr>
        <p:spPr>
          <a:xfrm>
            <a:off x="6300550" y="1511975"/>
            <a:ext cx="5667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latin typeface="Calibri"/>
                <a:ea typeface="Calibri"/>
                <a:cs typeface="Calibri"/>
                <a:sym typeface="Calibri"/>
              </a:rPr>
              <a:t>Fund Balances</a:t>
            </a:r>
            <a:endParaRPr sz="2800" b="1">
              <a:latin typeface="Calibri"/>
              <a:ea typeface="Calibri"/>
              <a:cs typeface="Calibri"/>
              <a:sym typeface="Calibri"/>
            </a:endParaRPr>
          </a:p>
          <a:p>
            <a:pPr marL="0" lvl="0" indent="0" algn="l" rtl="0">
              <a:spcBef>
                <a:spcPts val="0"/>
              </a:spcBef>
              <a:spcAft>
                <a:spcPts val="0"/>
              </a:spcAft>
              <a:buNone/>
            </a:pPr>
            <a:endParaRPr sz="2800" b="1">
              <a:latin typeface="Calibri"/>
              <a:ea typeface="Calibri"/>
              <a:cs typeface="Calibri"/>
              <a:sym typeface="Calibri"/>
            </a:endParaRPr>
          </a:p>
          <a:p>
            <a:pPr marL="0" lvl="0" indent="0" algn="l" rtl="0">
              <a:spcBef>
                <a:spcPts val="0"/>
              </a:spcBef>
              <a:spcAft>
                <a:spcPts val="0"/>
              </a:spcAft>
              <a:buNone/>
            </a:pPr>
            <a:r>
              <a:rPr lang="en-US" sz="2800">
                <a:latin typeface="Calibri"/>
                <a:ea typeface="Calibri"/>
                <a:cs typeface="Calibri"/>
                <a:sym typeface="Calibri"/>
              </a:rPr>
              <a:t>Championships Fund:		$13,330.00</a:t>
            </a:r>
            <a:endParaRPr sz="2800">
              <a:latin typeface="Calibri"/>
              <a:ea typeface="Calibri"/>
              <a:cs typeface="Calibri"/>
              <a:sym typeface="Calibri"/>
            </a:endParaRPr>
          </a:p>
          <a:p>
            <a:pPr marL="0" lvl="0" indent="0" algn="l" rtl="0">
              <a:spcBef>
                <a:spcPts val="0"/>
              </a:spcBef>
              <a:spcAft>
                <a:spcPts val="0"/>
              </a:spcAft>
              <a:buNone/>
            </a:pPr>
            <a:r>
              <a:rPr lang="en-US" sz="2800">
                <a:latin typeface="Calibri"/>
                <a:ea typeface="Calibri"/>
                <a:cs typeface="Calibri"/>
                <a:sym typeface="Calibri"/>
              </a:rPr>
              <a:t>Operating Fund:			   $8,669.09</a:t>
            </a:r>
            <a:endParaRPr sz="2800">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a:p>
            <a:pPr marL="0" lvl="0" indent="0" algn="l" rtl="0">
              <a:spcBef>
                <a:spcPts val="0"/>
              </a:spcBef>
              <a:spcAft>
                <a:spcPts val="0"/>
              </a:spcAft>
              <a:buNone/>
            </a:pPr>
            <a:r>
              <a:rPr lang="en-US" sz="2800">
                <a:latin typeface="Calibri"/>
                <a:ea typeface="Calibri"/>
                <a:cs typeface="Calibri"/>
                <a:sym typeface="Calibri"/>
              </a:rPr>
              <a:t>Total Restricted Funds:	$21,999.09</a:t>
            </a:r>
            <a:endParaRPr sz="2800">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40"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482" name="Google Shape;482;p40"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483" name="Google Shape;483;p40"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484" name="Google Shape;484;p40"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485" name="Google Shape;485;p40"/>
          <p:cNvSpPr txBox="1"/>
          <p:nvPr/>
        </p:nvSpPr>
        <p:spPr>
          <a:xfrm>
            <a:off x="-14280" y="4619195"/>
            <a:ext cx="12191999" cy="2070768"/>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9300"/>
              <a:buFont typeface="Calibri"/>
              <a:buNone/>
            </a:pPr>
            <a:r>
              <a:rPr lang="en-US" sz="9300">
                <a:solidFill>
                  <a:schemeClr val="dk1"/>
                </a:solidFill>
                <a:latin typeface="Calibri"/>
                <a:ea typeface="Calibri"/>
                <a:cs typeface="Calibri"/>
                <a:sym typeface="Calibri"/>
              </a:rPr>
              <a:t>30 Minute Lunch Break</a:t>
            </a:r>
            <a:r>
              <a:rPr lang="en-US" sz="4000">
                <a:solidFill>
                  <a:schemeClr val="dk1"/>
                </a:solidFill>
                <a:latin typeface="Calibri"/>
                <a:ea typeface="Calibri"/>
                <a:cs typeface="Calibri"/>
                <a:sym typeface="Calibri"/>
              </a:rPr>
              <a:t> </a:t>
            </a:r>
            <a:endParaRPr/>
          </a:p>
        </p:txBody>
      </p:sp>
      <p:pic>
        <p:nvPicPr>
          <p:cNvPr id="486" name="Google Shape;486;p40"/>
          <p:cNvPicPr preferRelativeResize="0"/>
          <p:nvPr/>
        </p:nvPicPr>
        <p:blipFill rotWithShape="1">
          <a:blip r:embed="rId4">
            <a:alphaModFix/>
          </a:blip>
          <a:srcRect/>
          <a:stretch/>
        </p:blipFill>
        <p:spPr>
          <a:xfrm>
            <a:off x="1662194" y="426931"/>
            <a:ext cx="8867611" cy="49880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gcb82345de9_2_11"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118" name="Google Shape;118;gcb82345de9_2_11"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119" name="Google Shape;119;gcb82345de9_2_11"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120" name="Google Shape;120;gcb82345de9_2_11"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121" name="Google Shape;121;gcb82345de9_2_11"/>
          <p:cNvSpPr txBox="1"/>
          <p:nvPr/>
        </p:nvSpPr>
        <p:spPr>
          <a:xfrm>
            <a:off x="425075" y="441300"/>
            <a:ext cx="11491500" cy="603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a:solidFill>
                  <a:schemeClr val="dk1"/>
                </a:solidFill>
              </a:rPr>
              <a:t>10:00am  I. </a:t>
            </a:r>
            <a:r>
              <a:rPr lang="en-US" sz="2000" b="1">
                <a:solidFill>
                  <a:schemeClr val="dk1"/>
                </a:solidFill>
              </a:rPr>
              <a:t>Call to Order (15 minutes)</a:t>
            </a:r>
            <a:endParaRPr sz="2000" b="1">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a. Introductions</a:t>
            </a:r>
            <a:endParaRPr sz="2000">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b.  Adjustments to agenda if any</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10:15am          II. </a:t>
            </a:r>
            <a:r>
              <a:rPr lang="en-US" sz="2000" b="1">
                <a:solidFill>
                  <a:schemeClr val="dk1"/>
                </a:solidFill>
              </a:rPr>
              <a:t>Old Business</a:t>
            </a:r>
            <a:r>
              <a:rPr lang="en-US" sz="2000">
                <a:solidFill>
                  <a:schemeClr val="dk1"/>
                </a:solidFill>
              </a:rPr>
              <a:t>  </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a. </a:t>
            </a:r>
            <a:r>
              <a:rPr lang="en-US" sz="2000">
                <a:solidFill>
                  <a:schemeClr val="dk1"/>
                </a:solidFill>
                <a:highlight>
                  <a:srgbClr val="00FF00"/>
                </a:highlight>
              </a:rPr>
              <a:t>USPC Mission and Vision </a:t>
            </a:r>
            <a:r>
              <a:rPr lang="en-US" sz="2000">
                <a:solidFill>
                  <a:schemeClr val="dk1"/>
                </a:solidFill>
              </a:rPr>
              <a:t>(3 minute)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b. Presentation of 2020 Meeting Minutes (5 minutes) VOTE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c. Status of the Region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d. D&amp;I working group update</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e. Special Awards update</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f. Summary of Year’s Activities (20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g. Volunteer Recognition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h. USPC 2022 Equine Symposium &amp; Convention (10 minutes)</a:t>
            </a:r>
            <a:endParaRPr sz="2000">
              <a:solidFill>
                <a:schemeClr val="dk1"/>
              </a:solidFill>
            </a:endParaRPr>
          </a:p>
          <a:p>
            <a:pPr marL="914400" lvl="0" indent="457200" algn="l" rtl="0">
              <a:spcBef>
                <a:spcPts val="0"/>
              </a:spcBef>
              <a:spcAft>
                <a:spcPts val="0"/>
              </a:spcAft>
              <a:buNone/>
            </a:pPr>
            <a:r>
              <a:rPr lang="en-US" sz="2000">
                <a:solidFill>
                  <a:schemeClr val="dk1"/>
                </a:solidFill>
              </a:rPr>
              <a:t>     i. National Youth Congress Delegates (10 minutes)</a:t>
            </a:r>
            <a:endParaRPr sz="23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41"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492" name="Google Shape;492;p41"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493" name="Google Shape;493;p41"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494" name="Google Shape;494;p41"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495" name="Google Shape;495;p41"/>
          <p:cNvSpPr txBox="1"/>
          <p:nvPr/>
        </p:nvSpPr>
        <p:spPr>
          <a:xfrm>
            <a:off x="312825" y="637675"/>
            <a:ext cx="11586300" cy="4987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2400">
                <a:solidFill>
                  <a:schemeClr val="dk1"/>
                </a:solidFill>
              </a:rPr>
              <a:t>12:45pm  IV. </a:t>
            </a:r>
            <a:r>
              <a:rPr lang="en-US" sz="2400" b="1">
                <a:solidFill>
                  <a:schemeClr val="dk1"/>
                </a:solidFill>
              </a:rPr>
              <a:t>Financial Planning</a:t>
            </a:r>
            <a:r>
              <a:rPr lang="en-US" sz="2400">
                <a:solidFill>
                  <a:schemeClr val="dk1"/>
                </a:solidFill>
              </a:rPr>
              <a:t> -  (66 minutes)</a:t>
            </a:r>
            <a:endParaRPr sz="2400">
              <a:solidFill>
                <a:schemeClr val="dk1"/>
              </a:solidFill>
            </a:endParaRPr>
          </a:p>
          <a:p>
            <a:pPr marL="0" lvl="0" indent="0" algn="l" rtl="0">
              <a:lnSpc>
                <a:spcPct val="150000"/>
              </a:lnSpc>
              <a:spcBef>
                <a:spcPts val="0"/>
              </a:spcBef>
              <a:spcAft>
                <a:spcPts val="0"/>
              </a:spcAft>
              <a:buNone/>
            </a:pPr>
            <a:r>
              <a:rPr lang="en-US" sz="2400">
                <a:solidFill>
                  <a:schemeClr val="dk1"/>
                </a:solidFill>
              </a:rPr>
              <a:t>                        a. </a:t>
            </a:r>
            <a:r>
              <a:rPr lang="en-US" sz="2400">
                <a:solidFill>
                  <a:schemeClr val="dk1"/>
                </a:solidFill>
                <a:highlight>
                  <a:srgbClr val="00FF00"/>
                </a:highlight>
              </a:rPr>
              <a:t>Philosophical Discussion</a:t>
            </a:r>
            <a:r>
              <a:rPr lang="en-US" sz="2400">
                <a:solidFill>
                  <a:schemeClr val="dk1"/>
                </a:solidFill>
              </a:rPr>
              <a:t> (10 minutes)</a:t>
            </a:r>
            <a:endParaRPr sz="2400">
              <a:solidFill>
                <a:schemeClr val="dk1"/>
              </a:solidFill>
            </a:endParaRPr>
          </a:p>
          <a:p>
            <a:pPr marL="0" lvl="0" indent="0" algn="l" rtl="0">
              <a:lnSpc>
                <a:spcPct val="150000"/>
              </a:lnSpc>
              <a:spcBef>
                <a:spcPts val="0"/>
              </a:spcBef>
              <a:spcAft>
                <a:spcPts val="0"/>
              </a:spcAft>
              <a:buNone/>
            </a:pPr>
            <a:r>
              <a:rPr lang="en-US" sz="2400">
                <a:solidFill>
                  <a:schemeClr val="dk1"/>
                </a:solidFill>
              </a:rPr>
              <a:t>						i. How do we fund things?  Any changes now for 2023?                             </a:t>
            </a:r>
            <a:endParaRPr sz="2400">
              <a:solidFill>
                <a:schemeClr val="dk1"/>
              </a:solidFill>
            </a:endParaRPr>
          </a:p>
          <a:p>
            <a:pPr marL="1371600" lvl="0" indent="457200" algn="l" rtl="0">
              <a:lnSpc>
                <a:spcPct val="150000"/>
              </a:lnSpc>
              <a:spcBef>
                <a:spcPts val="0"/>
              </a:spcBef>
              <a:spcAft>
                <a:spcPts val="0"/>
              </a:spcAft>
              <a:buClr>
                <a:schemeClr val="dk1"/>
              </a:buClr>
              <a:buSzPts val="1100"/>
              <a:buFont typeface="Arial"/>
              <a:buNone/>
            </a:pPr>
            <a:r>
              <a:rPr lang="en-US" sz="2400">
                <a:solidFill>
                  <a:schemeClr val="dk1"/>
                </a:solidFill>
              </a:rPr>
              <a:t>  b. Proposed 2022 Budget - Discussion and Vote (30 minutes)</a:t>
            </a:r>
            <a:endParaRPr sz="24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400">
                <a:solidFill>
                  <a:schemeClr val="dk1"/>
                </a:solidFill>
              </a:rPr>
              <a:t>                        c. Mid Cal Procedures and Guidelines</a:t>
            </a:r>
            <a:endParaRPr sz="24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400">
                <a:solidFill>
                  <a:schemeClr val="dk1"/>
                </a:solidFill>
              </a:rPr>
              <a:t>                                    i.  RIC Report (10 minutes)</a:t>
            </a:r>
            <a:endParaRPr sz="24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2400">
                <a:solidFill>
                  <a:schemeClr val="dk1"/>
                </a:solidFill>
              </a:rPr>
              <a:t>                                    ii.  Review – Procedures for Organization, Registration and     Payment of Regional Events (10 minutes)</a:t>
            </a:r>
            <a:endParaRPr sz="2400">
              <a:solidFill>
                <a:schemeClr val="dk1"/>
              </a:solidFill>
            </a:endParaRPr>
          </a:p>
          <a:p>
            <a:pPr marL="0" lvl="0" indent="0" algn="l" rtl="0">
              <a:spcBef>
                <a:spcPts val="0"/>
              </a:spcBef>
              <a:spcAft>
                <a:spcPts val="0"/>
              </a:spcAft>
              <a:buNone/>
            </a:pPr>
            <a:r>
              <a:rPr lang="en-US" sz="2400">
                <a:solidFill>
                  <a:schemeClr val="dk1"/>
                </a:solidFill>
              </a:rPr>
              <a:t>                                    iii.  Review – Conflict Resolution (3 minutes)</a:t>
            </a:r>
            <a:endParaRPr sz="27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gcb82345de9_2_238"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501" name="Google Shape;501;gcb82345de9_2_238"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502" name="Google Shape;502;gcb82345de9_2_238"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503" name="Google Shape;503;gcb82345de9_2_238"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504" name="Google Shape;504;gcb82345de9_2_238"/>
          <p:cNvSpPr txBox="1"/>
          <p:nvPr/>
        </p:nvSpPr>
        <p:spPr>
          <a:xfrm>
            <a:off x="312825" y="637675"/>
            <a:ext cx="11586300" cy="4987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400">
                <a:solidFill>
                  <a:schemeClr val="dk1"/>
                </a:solidFill>
              </a:rPr>
              <a:t>12:45pm  IV. </a:t>
            </a:r>
            <a:r>
              <a:rPr lang="en-US" sz="2400" b="1">
                <a:solidFill>
                  <a:schemeClr val="dk1"/>
                </a:solidFill>
              </a:rPr>
              <a:t>Financial Planning</a:t>
            </a:r>
            <a:r>
              <a:rPr lang="en-US" sz="2400">
                <a:solidFill>
                  <a:schemeClr val="dk1"/>
                </a:solidFill>
              </a:rPr>
              <a:t> -  (66 minutes)</a:t>
            </a:r>
            <a:endParaRPr sz="2400">
              <a:solidFill>
                <a:schemeClr val="dk1"/>
              </a:solidFill>
            </a:endParaRPr>
          </a:p>
          <a:p>
            <a:pPr marL="0" lvl="0" indent="0" algn="l" rtl="0">
              <a:lnSpc>
                <a:spcPct val="150000"/>
              </a:lnSpc>
              <a:spcBef>
                <a:spcPts val="0"/>
              </a:spcBef>
              <a:spcAft>
                <a:spcPts val="0"/>
              </a:spcAft>
              <a:buNone/>
            </a:pPr>
            <a:r>
              <a:rPr lang="en-US" sz="2400">
                <a:solidFill>
                  <a:schemeClr val="dk1"/>
                </a:solidFill>
              </a:rPr>
              <a:t>                        a. Philosophical Discussion (10 minutes)</a:t>
            </a:r>
            <a:endParaRPr sz="2400">
              <a:solidFill>
                <a:schemeClr val="dk1"/>
              </a:solidFill>
            </a:endParaRPr>
          </a:p>
          <a:p>
            <a:pPr marL="0" lvl="0" indent="0" algn="l" rtl="0">
              <a:lnSpc>
                <a:spcPct val="150000"/>
              </a:lnSpc>
              <a:spcBef>
                <a:spcPts val="0"/>
              </a:spcBef>
              <a:spcAft>
                <a:spcPts val="0"/>
              </a:spcAft>
              <a:buNone/>
            </a:pPr>
            <a:r>
              <a:rPr lang="en-US" sz="2400">
                <a:solidFill>
                  <a:schemeClr val="dk1"/>
                </a:solidFill>
              </a:rPr>
              <a:t>						i. How do we fund things?  Any changes now for 2023?                             </a:t>
            </a:r>
            <a:endParaRPr sz="2400">
              <a:solidFill>
                <a:schemeClr val="dk1"/>
              </a:solidFill>
            </a:endParaRPr>
          </a:p>
          <a:p>
            <a:pPr marL="1371600" lvl="0" indent="457200" algn="l" rtl="0">
              <a:lnSpc>
                <a:spcPct val="150000"/>
              </a:lnSpc>
              <a:spcBef>
                <a:spcPts val="0"/>
              </a:spcBef>
              <a:spcAft>
                <a:spcPts val="0"/>
              </a:spcAft>
              <a:buNone/>
            </a:pPr>
            <a:r>
              <a:rPr lang="en-US" sz="2400">
                <a:solidFill>
                  <a:schemeClr val="dk1"/>
                </a:solidFill>
              </a:rPr>
              <a:t>  b. </a:t>
            </a:r>
            <a:r>
              <a:rPr lang="en-US" sz="2400">
                <a:solidFill>
                  <a:schemeClr val="dk1"/>
                </a:solidFill>
                <a:highlight>
                  <a:srgbClr val="00FF00"/>
                </a:highlight>
              </a:rPr>
              <a:t>Proposed 2022 Budget</a:t>
            </a:r>
            <a:r>
              <a:rPr lang="en-US" sz="2400">
                <a:solidFill>
                  <a:schemeClr val="dk1"/>
                </a:solidFill>
              </a:rPr>
              <a:t> - Discussion and </a:t>
            </a:r>
            <a:r>
              <a:rPr lang="en-US" sz="2400">
                <a:solidFill>
                  <a:schemeClr val="dk1"/>
                </a:solidFill>
                <a:highlight>
                  <a:srgbClr val="FFFF00"/>
                </a:highlight>
              </a:rPr>
              <a:t>Vote</a:t>
            </a:r>
            <a:r>
              <a:rPr lang="en-US" sz="2400">
                <a:solidFill>
                  <a:schemeClr val="dk1"/>
                </a:solidFill>
              </a:rPr>
              <a:t> (30 minutes)</a:t>
            </a:r>
            <a:endParaRPr sz="2400">
              <a:solidFill>
                <a:schemeClr val="dk1"/>
              </a:solidFill>
            </a:endParaRPr>
          </a:p>
          <a:p>
            <a:pPr marL="0" lvl="0" indent="0" algn="l" rtl="0">
              <a:lnSpc>
                <a:spcPct val="150000"/>
              </a:lnSpc>
              <a:spcBef>
                <a:spcPts val="0"/>
              </a:spcBef>
              <a:spcAft>
                <a:spcPts val="0"/>
              </a:spcAft>
              <a:buNone/>
            </a:pPr>
            <a:r>
              <a:rPr lang="en-US" sz="2400">
                <a:solidFill>
                  <a:schemeClr val="dk1"/>
                </a:solidFill>
              </a:rPr>
              <a:t>                        c. Mid Cal Procedures and Guidelines</a:t>
            </a:r>
            <a:endParaRPr sz="2400">
              <a:solidFill>
                <a:schemeClr val="dk1"/>
              </a:solidFill>
            </a:endParaRPr>
          </a:p>
          <a:p>
            <a:pPr marL="0" lvl="0" indent="0" algn="l" rtl="0">
              <a:lnSpc>
                <a:spcPct val="150000"/>
              </a:lnSpc>
              <a:spcBef>
                <a:spcPts val="0"/>
              </a:spcBef>
              <a:spcAft>
                <a:spcPts val="0"/>
              </a:spcAft>
              <a:buNone/>
            </a:pPr>
            <a:r>
              <a:rPr lang="en-US" sz="2400">
                <a:solidFill>
                  <a:schemeClr val="dk1"/>
                </a:solidFill>
              </a:rPr>
              <a:t>                                    i.  RIC Report (10 minutes)</a:t>
            </a:r>
            <a:endParaRPr sz="2400">
              <a:solidFill>
                <a:schemeClr val="dk1"/>
              </a:solidFill>
            </a:endParaRPr>
          </a:p>
          <a:p>
            <a:pPr marL="0" lvl="0" indent="0" algn="l" rtl="0">
              <a:lnSpc>
                <a:spcPct val="150000"/>
              </a:lnSpc>
              <a:spcBef>
                <a:spcPts val="0"/>
              </a:spcBef>
              <a:spcAft>
                <a:spcPts val="0"/>
              </a:spcAft>
              <a:buNone/>
            </a:pPr>
            <a:r>
              <a:rPr lang="en-US" sz="2400">
                <a:solidFill>
                  <a:schemeClr val="dk1"/>
                </a:solidFill>
              </a:rPr>
              <a:t>                                    ii.  Review – Procedures for Organization, Registration and Payment of Regional Events (10 minutes)</a:t>
            </a:r>
            <a:endParaRPr sz="2400">
              <a:solidFill>
                <a:schemeClr val="dk1"/>
              </a:solidFill>
            </a:endParaRPr>
          </a:p>
          <a:p>
            <a:pPr marL="0" lvl="0" indent="0" algn="l" rtl="0">
              <a:spcBef>
                <a:spcPts val="0"/>
              </a:spcBef>
              <a:spcAft>
                <a:spcPts val="0"/>
              </a:spcAft>
              <a:buNone/>
            </a:pPr>
            <a:r>
              <a:rPr lang="en-US" sz="2400">
                <a:solidFill>
                  <a:schemeClr val="dk1"/>
                </a:solidFill>
              </a:rPr>
              <a:t>                                    iii.  Review – Conflict Resolution (3 minutes)</a:t>
            </a:r>
            <a:endParaRPr sz="27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43"/>
          <p:cNvPicPr preferRelativeResize="0"/>
          <p:nvPr/>
        </p:nvPicPr>
        <p:blipFill>
          <a:blip r:embed="rId3">
            <a:alphaModFix/>
          </a:blip>
          <a:stretch>
            <a:fillRect/>
          </a:stretch>
        </p:blipFill>
        <p:spPr>
          <a:xfrm>
            <a:off x="-505598" y="534175"/>
            <a:ext cx="16779223" cy="12965749"/>
          </a:xfrm>
          <a:prstGeom prst="rect">
            <a:avLst/>
          </a:prstGeom>
          <a:noFill/>
          <a:ln>
            <a:noFill/>
          </a:ln>
        </p:spPr>
      </p:pic>
      <p:pic>
        <p:nvPicPr>
          <p:cNvPr id="511" name="Google Shape;511;p43" descr="Pony Club bar.jpg"/>
          <p:cNvPicPr preferRelativeResize="0"/>
          <p:nvPr/>
        </p:nvPicPr>
        <p:blipFill rotWithShape="1">
          <a:blip r:embed="rId4">
            <a:alphaModFix/>
          </a:blip>
          <a:srcRect/>
          <a:stretch/>
        </p:blipFill>
        <p:spPr>
          <a:xfrm>
            <a:off x="0" y="-5558"/>
            <a:ext cx="12192000" cy="331236"/>
          </a:xfrm>
          <a:prstGeom prst="rect">
            <a:avLst/>
          </a:prstGeom>
          <a:noFill/>
          <a:ln>
            <a:noFill/>
          </a:ln>
        </p:spPr>
      </p:pic>
      <p:pic>
        <p:nvPicPr>
          <p:cNvPr id="512" name="Google Shape;512;p43" descr="Pony Club bar.jpg"/>
          <p:cNvPicPr preferRelativeResize="0"/>
          <p:nvPr/>
        </p:nvPicPr>
        <p:blipFill rotWithShape="1">
          <a:blip r:embed="rId4">
            <a:alphaModFix/>
          </a:blip>
          <a:srcRect/>
          <a:stretch/>
        </p:blipFill>
        <p:spPr>
          <a:xfrm>
            <a:off x="0" y="6539677"/>
            <a:ext cx="12192000" cy="331236"/>
          </a:xfrm>
          <a:prstGeom prst="rect">
            <a:avLst/>
          </a:prstGeom>
          <a:noFill/>
          <a:ln>
            <a:noFill/>
          </a:ln>
        </p:spPr>
      </p:pic>
      <p:pic>
        <p:nvPicPr>
          <p:cNvPr id="513" name="Google Shape;513;p43" descr="Pony Club bar.jpg"/>
          <p:cNvPicPr preferRelativeResize="0"/>
          <p:nvPr/>
        </p:nvPicPr>
        <p:blipFill rotWithShape="1">
          <a:blip r:embed="rId4">
            <a:alphaModFix/>
          </a:blip>
          <a:srcRect/>
          <a:stretch/>
        </p:blipFill>
        <p:spPr>
          <a:xfrm>
            <a:off x="0" y="-5559"/>
            <a:ext cx="9144000" cy="382385"/>
          </a:xfrm>
          <a:prstGeom prst="rect">
            <a:avLst/>
          </a:prstGeom>
          <a:noFill/>
          <a:ln>
            <a:noFill/>
          </a:ln>
        </p:spPr>
      </p:pic>
      <p:pic>
        <p:nvPicPr>
          <p:cNvPr id="514" name="Google Shape;514;p43" descr="Pony Club bar.jpg"/>
          <p:cNvPicPr preferRelativeResize="0"/>
          <p:nvPr/>
        </p:nvPicPr>
        <p:blipFill rotWithShape="1">
          <a:blip r:embed="rId4">
            <a:alphaModFix/>
          </a:blip>
          <a:srcRect/>
          <a:stretch/>
        </p:blipFill>
        <p:spPr>
          <a:xfrm>
            <a:off x="0" y="6489572"/>
            <a:ext cx="9144000" cy="382385"/>
          </a:xfrm>
          <a:prstGeom prst="rect">
            <a:avLst/>
          </a:prstGeom>
          <a:noFill/>
          <a:ln>
            <a:noFill/>
          </a:ln>
        </p:spPr>
      </p:pic>
      <p:sp>
        <p:nvSpPr>
          <p:cNvPr id="515" name="Google Shape;515;p43"/>
          <p:cNvSpPr txBox="1">
            <a:spLocks noGrp="1"/>
          </p:cNvSpPr>
          <p:nvPr>
            <p:ph type="ctrTitle"/>
          </p:nvPr>
        </p:nvSpPr>
        <p:spPr>
          <a:xfrm>
            <a:off x="1656079" y="377264"/>
            <a:ext cx="9144000" cy="7330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2022 Budget Proposal</a:t>
            </a:r>
            <a:endParaRPr/>
          </a:p>
        </p:txBody>
      </p:sp>
      <p:sp>
        <p:nvSpPr>
          <p:cNvPr id="516" name="Google Shape;516;p43"/>
          <p:cNvSpPr/>
          <p:nvPr/>
        </p:nvSpPr>
        <p:spPr>
          <a:xfrm>
            <a:off x="5668750" y="2253750"/>
            <a:ext cx="1120200" cy="24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(10, 315)</a:t>
            </a:r>
            <a:endParaRPr/>
          </a:p>
        </p:txBody>
      </p:sp>
      <p:sp>
        <p:nvSpPr>
          <p:cNvPr id="517" name="Google Shape;517;p43"/>
          <p:cNvSpPr/>
          <p:nvPr/>
        </p:nvSpPr>
        <p:spPr>
          <a:xfrm>
            <a:off x="5668900" y="2848600"/>
            <a:ext cx="1120200" cy="24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(1,600)</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gcb82345de9_2_246"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523" name="Google Shape;523;gcb82345de9_2_246"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524" name="Google Shape;524;gcb82345de9_2_246"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525" name="Google Shape;525;gcb82345de9_2_246"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526" name="Google Shape;526;gcb82345de9_2_246"/>
          <p:cNvSpPr txBox="1"/>
          <p:nvPr/>
        </p:nvSpPr>
        <p:spPr>
          <a:xfrm>
            <a:off x="312825" y="637675"/>
            <a:ext cx="11586300" cy="4987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400">
                <a:solidFill>
                  <a:schemeClr val="dk1"/>
                </a:solidFill>
              </a:rPr>
              <a:t>12:45pm  IV. </a:t>
            </a:r>
            <a:r>
              <a:rPr lang="en-US" sz="2400" b="1">
                <a:solidFill>
                  <a:schemeClr val="dk1"/>
                </a:solidFill>
              </a:rPr>
              <a:t>Financial Planning</a:t>
            </a:r>
            <a:r>
              <a:rPr lang="en-US" sz="2400">
                <a:solidFill>
                  <a:schemeClr val="dk1"/>
                </a:solidFill>
              </a:rPr>
              <a:t> -  (66 minutes)</a:t>
            </a:r>
            <a:endParaRPr sz="2400">
              <a:solidFill>
                <a:schemeClr val="dk1"/>
              </a:solidFill>
            </a:endParaRPr>
          </a:p>
          <a:p>
            <a:pPr marL="0" lvl="0" indent="0" algn="l" rtl="0">
              <a:lnSpc>
                <a:spcPct val="150000"/>
              </a:lnSpc>
              <a:spcBef>
                <a:spcPts val="0"/>
              </a:spcBef>
              <a:spcAft>
                <a:spcPts val="0"/>
              </a:spcAft>
              <a:buNone/>
            </a:pPr>
            <a:r>
              <a:rPr lang="en-US" sz="2400">
                <a:solidFill>
                  <a:schemeClr val="dk1"/>
                </a:solidFill>
              </a:rPr>
              <a:t>                        a. Philosophical Discussion (10 minutes)</a:t>
            </a:r>
            <a:endParaRPr sz="2400">
              <a:solidFill>
                <a:schemeClr val="dk1"/>
              </a:solidFill>
            </a:endParaRPr>
          </a:p>
          <a:p>
            <a:pPr marL="0" lvl="0" indent="0" algn="l" rtl="0">
              <a:lnSpc>
                <a:spcPct val="150000"/>
              </a:lnSpc>
              <a:spcBef>
                <a:spcPts val="0"/>
              </a:spcBef>
              <a:spcAft>
                <a:spcPts val="0"/>
              </a:spcAft>
              <a:buNone/>
            </a:pPr>
            <a:r>
              <a:rPr lang="en-US" sz="2400">
                <a:solidFill>
                  <a:schemeClr val="dk1"/>
                </a:solidFill>
              </a:rPr>
              <a:t>						i. How do we fund things?  Any changes now for 2023?                             </a:t>
            </a:r>
            <a:endParaRPr sz="2400">
              <a:solidFill>
                <a:schemeClr val="dk1"/>
              </a:solidFill>
            </a:endParaRPr>
          </a:p>
          <a:p>
            <a:pPr marL="1371600" lvl="0" indent="457200" algn="l" rtl="0">
              <a:lnSpc>
                <a:spcPct val="150000"/>
              </a:lnSpc>
              <a:spcBef>
                <a:spcPts val="0"/>
              </a:spcBef>
              <a:spcAft>
                <a:spcPts val="0"/>
              </a:spcAft>
              <a:buNone/>
            </a:pPr>
            <a:r>
              <a:rPr lang="en-US" sz="2400">
                <a:solidFill>
                  <a:schemeClr val="dk1"/>
                </a:solidFill>
              </a:rPr>
              <a:t>  b. Proposed 2022 Budget - Discussion and Vote (30 minutes)</a:t>
            </a:r>
            <a:endParaRPr sz="2400">
              <a:solidFill>
                <a:schemeClr val="dk1"/>
              </a:solidFill>
            </a:endParaRPr>
          </a:p>
          <a:p>
            <a:pPr marL="0" lvl="0" indent="0" algn="l" rtl="0">
              <a:lnSpc>
                <a:spcPct val="150000"/>
              </a:lnSpc>
              <a:spcBef>
                <a:spcPts val="0"/>
              </a:spcBef>
              <a:spcAft>
                <a:spcPts val="0"/>
              </a:spcAft>
              <a:buNone/>
            </a:pPr>
            <a:r>
              <a:rPr lang="en-US" sz="2400">
                <a:solidFill>
                  <a:schemeClr val="dk1"/>
                </a:solidFill>
              </a:rPr>
              <a:t>                        c. </a:t>
            </a:r>
            <a:r>
              <a:rPr lang="en-US" sz="2400">
                <a:solidFill>
                  <a:schemeClr val="dk1"/>
                </a:solidFill>
                <a:highlight>
                  <a:srgbClr val="00FF00"/>
                </a:highlight>
              </a:rPr>
              <a:t>Mid Cal Procedures and Guidelines</a:t>
            </a:r>
            <a:endParaRPr sz="2400">
              <a:solidFill>
                <a:schemeClr val="dk1"/>
              </a:solidFill>
              <a:highlight>
                <a:srgbClr val="00FF00"/>
              </a:highlight>
            </a:endParaRPr>
          </a:p>
          <a:p>
            <a:pPr marL="0" lvl="0" indent="0" algn="l" rtl="0">
              <a:lnSpc>
                <a:spcPct val="150000"/>
              </a:lnSpc>
              <a:spcBef>
                <a:spcPts val="0"/>
              </a:spcBef>
              <a:spcAft>
                <a:spcPts val="0"/>
              </a:spcAft>
              <a:buNone/>
            </a:pPr>
            <a:r>
              <a:rPr lang="en-US" sz="2400">
                <a:solidFill>
                  <a:schemeClr val="dk1"/>
                </a:solidFill>
              </a:rPr>
              <a:t>                                    i.  RIC Report (10 minutes)</a:t>
            </a:r>
            <a:endParaRPr sz="2400">
              <a:solidFill>
                <a:schemeClr val="dk1"/>
              </a:solidFill>
            </a:endParaRPr>
          </a:p>
          <a:p>
            <a:pPr marL="0" lvl="0" indent="0" algn="l" rtl="0">
              <a:lnSpc>
                <a:spcPct val="150000"/>
              </a:lnSpc>
              <a:spcBef>
                <a:spcPts val="0"/>
              </a:spcBef>
              <a:spcAft>
                <a:spcPts val="0"/>
              </a:spcAft>
              <a:buNone/>
            </a:pPr>
            <a:r>
              <a:rPr lang="en-US" sz="2400">
                <a:solidFill>
                  <a:schemeClr val="dk1"/>
                </a:solidFill>
              </a:rPr>
              <a:t>                                    ii.  Review – Procedures for Organization, Registration and Payment of Regional Events (10 minutes)</a:t>
            </a:r>
            <a:endParaRPr sz="2400">
              <a:solidFill>
                <a:schemeClr val="dk1"/>
              </a:solidFill>
            </a:endParaRPr>
          </a:p>
          <a:p>
            <a:pPr marL="0" lvl="0" indent="0" algn="l" rtl="0">
              <a:spcBef>
                <a:spcPts val="0"/>
              </a:spcBef>
              <a:spcAft>
                <a:spcPts val="0"/>
              </a:spcAft>
              <a:buNone/>
            </a:pPr>
            <a:r>
              <a:rPr lang="en-US" sz="2400">
                <a:solidFill>
                  <a:schemeClr val="dk1"/>
                </a:solidFill>
              </a:rPr>
              <a:t>                                    iii.  Review – Conflict Resolution (3 minutes)</a:t>
            </a:r>
            <a:endParaRPr sz="27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g1018e1e2ac5_0_0"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532" name="Google Shape;532;g1018e1e2ac5_0_0"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533" name="Google Shape;533;g1018e1e2ac5_0_0"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534" name="Google Shape;534;g1018e1e2ac5_0_0"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535" name="Google Shape;535;g1018e1e2ac5_0_0"/>
          <p:cNvSpPr/>
          <p:nvPr/>
        </p:nvSpPr>
        <p:spPr>
          <a:xfrm>
            <a:off x="38100" y="376826"/>
            <a:ext cx="12192000" cy="6678900"/>
          </a:xfrm>
          <a:prstGeom prst="rect">
            <a:avLst/>
          </a:prstGeom>
          <a:noFill/>
          <a:ln>
            <a:noFill/>
          </a:ln>
        </p:spPr>
        <p:txBody>
          <a:bodyPr spcFirstLastPara="1" wrap="square" lIns="91425" tIns="45700" rIns="91425" bIns="45700" anchor="t" anchorCtr="0">
            <a:noAutofit/>
          </a:bodyPr>
          <a:lstStyle/>
          <a:p>
            <a:pPr marL="0" marR="0" lvl="0" indent="457200" algn="ctr" rtl="0">
              <a:spcBef>
                <a:spcPts val="0"/>
              </a:spcBef>
              <a:spcAft>
                <a:spcPts val="0"/>
              </a:spcAft>
              <a:buClr>
                <a:srgbClr val="000000"/>
              </a:buClr>
              <a:buSzPts val="3600"/>
              <a:buFont typeface="Calibri"/>
              <a:buNone/>
            </a:pPr>
            <a:endParaRPr sz="4900" b="1">
              <a:latin typeface="Calibri"/>
              <a:ea typeface="Calibri"/>
              <a:cs typeface="Calibri"/>
              <a:sym typeface="Calibri"/>
            </a:endParaRPr>
          </a:p>
          <a:p>
            <a:pPr marL="0" marR="0" lvl="0" indent="457200" algn="ctr" rtl="0">
              <a:spcBef>
                <a:spcPts val="0"/>
              </a:spcBef>
              <a:spcAft>
                <a:spcPts val="0"/>
              </a:spcAft>
              <a:buClr>
                <a:srgbClr val="000000"/>
              </a:buClr>
              <a:buSzPts val="3600"/>
              <a:buFont typeface="Calibri"/>
              <a:buNone/>
            </a:pPr>
            <a:endParaRPr sz="4900" b="1">
              <a:latin typeface="Calibri"/>
              <a:ea typeface="Calibri"/>
              <a:cs typeface="Calibri"/>
              <a:sym typeface="Calibri"/>
            </a:endParaRPr>
          </a:p>
          <a:p>
            <a:pPr marL="0" marR="0" lvl="0" indent="457200" algn="ctr" rtl="0">
              <a:spcBef>
                <a:spcPts val="0"/>
              </a:spcBef>
              <a:spcAft>
                <a:spcPts val="0"/>
              </a:spcAft>
              <a:buClr>
                <a:srgbClr val="000000"/>
              </a:buClr>
              <a:buSzPts val="3600"/>
              <a:buFont typeface="Calibri"/>
              <a:buNone/>
            </a:pPr>
            <a:endParaRPr sz="4900" b="1">
              <a:latin typeface="Calibri"/>
              <a:ea typeface="Calibri"/>
              <a:cs typeface="Calibri"/>
              <a:sym typeface="Calibri"/>
            </a:endParaRPr>
          </a:p>
          <a:p>
            <a:pPr marL="0" marR="0" lvl="0" indent="457200" algn="ctr" rtl="0">
              <a:spcBef>
                <a:spcPts val="0"/>
              </a:spcBef>
              <a:spcAft>
                <a:spcPts val="0"/>
              </a:spcAft>
              <a:buClr>
                <a:srgbClr val="000000"/>
              </a:buClr>
              <a:buSzPts val="3600"/>
              <a:buFont typeface="Calibri"/>
              <a:buNone/>
            </a:pPr>
            <a:r>
              <a:rPr lang="en-US" sz="4900" b="1">
                <a:latin typeface="Calibri"/>
                <a:ea typeface="Calibri"/>
                <a:cs typeface="Calibri"/>
                <a:sym typeface="Calibri"/>
              </a:rPr>
              <a:t>Regional Instructor Coordinator(RIC) OVERVIEW &amp; UPDATE</a:t>
            </a:r>
            <a:endParaRPr sz="4900" b="1">
              <a:latin typeface="Calibri"/>
              <a:ea typeface="Calibri"/>
              <a:cs typeface="Calibri"/>
              <a:sym typeface="Calibri"/>
            </a:endParaRPr>
          </a:p>
          <a:p>
            <a:pPr marL="0" marR="0" lvl="0" indent="457200" algn="ctr" rtl="0">
              <a:spcBef>
                <a:spcPts val="0"/>
              </a:spcBef>
              <a:spcAft>
                <a:spcPts val="0"/>
              </a:spcAft>
              <a:buClr>
                <a:srgbClr val="000000"/>
              </a:buClr>
              <a:buSzPts val="3600"/>
              <a:buFont typeface="Calibri"/>
              <a:buNone/>
            </a:pPr>
            <a:endParaRPr sz="2900" b="1">
              <a:latin typeface="Calibri"/>
              <a:ea typeface="Calibri"/>
              <a:cs typeface="Calibri"/>
              <a:sym typeface="Calibri"/>
            </a:endParaRPr>
          </a:p>
          <a:p>
            <a:pPr marL="0" marR="0" lvl="0" indent="457200" algn="ctr" rtl="0">
              <a:spcBef>
                <a:spcPts val="0"/>
              </a:spcBef>
              <a:spcAft>
                <a:spcPts val="0"/>
              </a:spcAft>
              <a:buClr>
                <a:srgbClr val="000000"/>
              </a:buClr>
              <a:buSzPts val="3600"/>
              <a:buFont typeface="Calibri"/>
              <a:buNone/>
            </a:pPr>
            <a:r>
              <a:rPr lang="en-US" sz="2900">
                <a:latin typeface="Calibri"/>
                <a:ea typeface="Calibri"/>
                <a:cs typeface="Calibri"/>
                <a:sym typeface="Calibri"/>
              </a:rPr>
              <a:t>Rebecca Taylor and Charlotte Arrouye</a:t>
            </a:r>
            <a:endParaRPr sz="29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g101b3c8c92d_0_0"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541" name="Google Shape;541;g101b3c8c92d_0_0"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542" name="Google Shape;542;g101b3c8c92d_0_0"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543" name="Google Shape;543;g101b3c8c92d_0_0"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544" name="Google Shape;544;g101b3c8c92d_0_0"/>
          <p:cNvSpPr/>
          <p:nvPr/>
        </p:nvSpPr>
        <p:spPr>
          <a:xfrm>
            <a:off x="38100" y="376826"/>
            <a:ext cx="12192000" cy="6678900"/>
          </a:xfrm>
          <a:prstGeom prst="rect">
            <a:avLst/>
          </a:prstGeom>
          <a:noFill/>
          <a:ln>
            <a:noFill/>
          </a:ln>
        </p:spPr>
        <p:txBody>
          <a:bodyPr spcFirstLastPara="1" wrap="square" lIns="91425" tIns="45700" rIns="91425" bIns="45700" anchor="t" anchorCtr="0">
            <a:noAutofit/>
          </a:bodyPr>
          <a:lstStyle/>
          <a:p>
            <a:pPr marL="0" marR="0" lvl="0" indent="457200" algn="ctr" rtl="0">
              <a:spcBef>
                <a:spcPts val="0"/>
              </a:spcBef>
              <a:spcAft>
                <a:spcPts val="0"/>
              </a:spcAft>
              <a:buClr>
                <a:srgbClr val="000000"/>
              </a:buClr>
              <a:buSzPts val="3600"/>
              <a:buFont typeface="Calibri"/>
              <a:buNone/>
            </a:pPr>
            <a:r>
              <a:rPr lang="en-US" sz="3300" b="1" i="0" u="none" strike="noStrike" cap="none">
                <a:solidFill>
                  <a:srgbClr val="000000"/>
                </a:solidFill>
                <a:latin typeface="Calibri"/>
                <a:ea typeface="Calibri"/>
                <a:cs typeface="Calibri"/>
                <a:sym typeface="Calibri"/>
              </a:rPr>
              <a:t>	RIC: </a:t>
            </a:r>
            <a:r>
              <a:rPr lang="en-US" sz="3300" b="1">
                <a:latin typeface="Calibri"/>
                <a:ea typeface="Calibri"/>
                <a:cs typeface="Calibri"/>
                <a:sym typeface="Calibri"/>
              </a:rPr>
              <a:t>2021 Overview</a:t>
            </a:r>
            <a:endParaRPr sz="3300" b="1" i="0" u="none" strike="noStrike" cap="none">
              <a:solidFill>
                <a:srgbClr val="000000"/>
              </a:solidFill>
              <a:latin typeface="Calibri"/>
              <a:ea typeface="Calibri"/>
              <a:cs typeface="Calibri"/>
              <a:sym typeface="Calibri"/>
            </a:endParaRPr>
          </a:p>
          <a:p>
            <a:pPr marL="0" marR="0" lvl="0" indent="457200" algn="l" rtl="0">
              <a:spcBef>
                <a:spcPts val="0"/>
              </a:spcBef>
              <a:spcAft>
                <a:spcPts val="0"/>
              </a:spcAft>
              <a:buClr>
                <a:srgbClr val="000000"/>
              </a:buClr>
              <a:buSzPts val="2600"/>
              <a:buFont typeface="Calibri"/>
              <a:buNone/>
            </a:pPr>
            <a:r>
              <a:rPr lang="en-US" sz="2300" b="1" u="sng">
                <a:latin typeface="Calibri"/>
                <a:ea typeface="Calibri"/>
                <a:cs typeface="Calibri"/>
                <a:sym typeface="Calibri"/>
              </a:rPr>
              <a:t>Accomplished this year (2021)</a:t>
            </a:r>
            <a:endParaRPr sz="2300" b="1" i="0" u="sng" strike="noStrike" cap="none">
              <a:solidFill>
                <a:srgbClr val="000000"/>
              </a:solidFill>
              <a:latin typeface="Calibri"/>
              <a:ea typeface="Calibri"/>
              <a:cs typeface="Calibri"/>
              <a:sym typeface="Calibri"/>
            </a:endParaRPr>
          </a:p>
          <a:p>
            <a:pPr marL="457200" marR="0" lvl="0" indent="-438150" algn="l" rtl="0">
              <a:spcBef>
                <a:spcPts val="1000"/>
              </a:spcBef>
              <a:spcAft>
                <a:spcPts val="0"/>
              </a:spcAft>
              <a:buClr>
                <a:srgbClr val="000000"/>
              </a:buClr>
              <a:buSzPts val="2300"/>
              <a:buChar char="•"/>
            </a:pPr>
            <a:r>
              <a:rPr lang="en-US" sz="2300">
                <a:latin typeface="Calibri"/>
                <a:ea typeface="Calibri"/>
                <a:cs typeface="Calibri"/>
                <a:sym typeface="Calibri"/>
              </a:rPr>
              <a:t>Website update under forms &gt; DC/CA with:</a:t>
            </a:r>
            <a:endParaRPr sz="2300">
              <a:latin typeface="Calibri"/>
              <a:ea typeface="Calibri"/>
              <a:cs typeface="Calibri"/>
              <a:sym typeface="Calibri"/>
            </a:endParaRPr>
          </a:p>
          <a:p>
            <a:pPr marL="914400" marR="0" lvl="1" indent="-349250" algn="l" rtl="0">
              <a:spcBef>
                <a:spcPts val="0"/>
              </a:spcBef>
              <a:spcAft>
                <a:spcPts val="0"/>
              </a:spcAft>
              <a:buClr>
                <a:srgbClr val="000000"/>
              </a:buClr>
              <a:buSzPts val="1900"/>
              <a:buChar char="•"/>
            </a:pPr>
            <a:r>
              <a:rPr lang="en-US" sz="1900" b="1">
                <a:uFill>
                  <a:noFill/>
                </a:uFill>
                <a:latin typeface="Calibri"/>
                <a:ea typeface="Calibri"/>
                <a:cs typeface="Calibri"/>
                <a:sym typeface="Calibri"/>
                <a:hlinkClick r:id="rId4"/>
              </a:rPr>
              <a:t>Reference/Guideline</a:t>
            </a:r>
            <a:r>
              <a:rPr lang="en-US" sz="1900">
                <a:uFill>
                  <a:noFill/>
                </a:uFill>
                <a:latin typeface="Calibri"/>
                <a:ea typeface="Calibri"/>
                <a:cs typeface="Calibri"/>
                <a:sym typeface="Calibri"/>
                <a:hlinkClick r:id="rId4"/>
              </a:rPr>
              <a:t> for the Use &amp; Compensation of the Upper-Level Members</a:t>
            </a:r>
            <a:r>
              <a:rPr lang="en-US" sz="1900">
                <a:latin typeface="Calibri"/>
                <a:ea typeface="Calibri"/>
                <a:cs typeface="Calibri"/>
                <a:sym typeface="Calibri"/>
              </a:rPr>
              <a:t> </a:t>
            </a:r>
            <a:endParaRPr sz="1900">
              <a:latin typeface="Calibri"/>
              <a:ea typeface="Calibri"/>
              <a:cs typeface="Calibri"/>
              <a:sym typeface="Calibri"/>
            </a:endParaRPr>
          </a:p>
          <a:p>
            <a:pPr marL="1371600" lvl="2" indent="-374650" algn="l" rtl="0">
              <a:lnSpc>
                <a:spcPct val="115000"/>
              </a:lnSpc>
              <a:spcBef>
                <a:spcPts val="0"/>
              </a:spcBef>
              <a:spcAft>
                <a:spcPts val="0"/>
              </a:spcAft>
              <a:buSzPts val="2300"/>
              <a:buChar char="■"/>
            </a:pPr>
            <a:r>
              <a:rPr lang="en-US" sz="1900">
                <a:uFill>
                  <a:noFill/>
                </a:uFill>
                <a:latin typeface="Calibri"/>
                <a:ea typeface="Calibri"/>
                <a:cs typeface="Calibri"/>
                <a:sym typeface="Calibri"/>
                <a:hlinkClick r:id="rId5"/>
              </a:rPr>
              <a:t>Upper Level Members(C1+): Instruction/Examiners</a:t>
            </a:r>
            <a:r>
              <a:rPr lang="en-US" sz="1900">
                <a:latin typeface="Calibri"/>
                <a:ea typeface="Calibri"/>
                <a:cs typeface="Calibri"/>
                <a:sym typeface="Calibri"/>
              </a:rPr>
              <a:t> </a:t>
            </a:r>
            <a:r>
              <a:rPr lang="en-US" sz="1900" b="1">
                <a:latin typeface="Calibri"/>
                <a:ea typeface="Calibri"/>
                <a:cs typeface="Calibri"/>
                <a:sym typeface="Calibri"/>
              </a:rPr>
              <a:t>sheet</a:t>
            </a:r>
            <a:endParaRPr sz="1900" b="1">
              <a:latin typeface="Calibri"/>
              <a:ea typeface="Calibri"/>
              <a:cs typeface="Calibri"/>
              <a:sym typeface="Calibri"/>
            </a:endParaRPr>
          </a:p>
          <a:p>
            <a:pPr marL="914400" lvl="1" indent="-374650" algn="l" rtl="0">
              <a:lnSpc>
                <a:spcPct val="115000"/>
              </a:lnSpc>
              <a:spcBef>
                <a:spcPts val="0"/>
              </a:spcBef>
              <a:spcAft>
                <a:spcPts val="0"/>
              </a:spcAft>
              <a:buSzPts val="2300"/>
              <a:buChar char="•"/>
            </a:pPr>
            <a:r>
              <a:rPr lang="en-US" sz="1900">
                <a:latin typeface="Calibri"/>
                <a:ea typeface="Calibri"/>
                <a:cs typeface="Calibri"/>
                <a:sym typeface="Calibri"/>
              </a:rPr>
              <a:t>+ Updated </a:t>
            </a:r>
            <a:r>
              <a:rPr lang="en-US" sz="1900" b="1">
                <a:latin typeface="Calibri"/>
                <a:ea typeface="Calibri"/>
                <a:cs typeface="Calibri"/>
                <a:sym typeface="Calibri"/>
              </a:rPr>
              <a:t>list</a:t>
            </a:r>
            <a:r>
              <a:rPr lang="en-US" sz="1900">
                <a:latin typeface="Calibri"/>
                <a:ea typeface="Calibri"/>
                <a:cs typeface="Calibri"/>
                <a:sym typeface="Calibri"/>
              </a:rPr>
              <a:t> of attendees from recent S&amp;C Clinics </a:t>
            </a:r>
            <a:endParaRPr sz="1900">
              <a:latin typeface="Calibri"/>
              <a:ea typeface="Calibri"/>
              <a:cs typeface="Calibri"/>
              <a:sym typeface="Calibri"/>
            </a:endParaRPr>
          </a:p>
          <a:p>
            <a:pPr marL="457200" marR="0" lvl="0" indent="-438150" algn="l" rtl="0">
              <a:spcBef>
                <a:spcPts val="1000"/>
              </a:spcBef>
              <a:spcAft>
                <a:spcPts val="0"/>
              </a:spcAft>
              <a:buClr>
                <a:srgbClr val="000000"/>
              </a:buClr>
              <a:buSzPts val="2300"/>
              <a:buChar char="•"/>
            </a:pPr>
            <a:r>
              <a:rPr lang="en-US" sz="2300">
                <a:latin typeface="Calibri"/>
                <a:ea typeface="Calibri"/>
                <a:cs typeface="Calibri"/>
                <a:sym typeface="Calibri"/>
              </a:rPr>
              <a:t>RIC update email detailing:</a:t>
            </a:r>
            <a:endParaRPr sz="2300">
              <a:latin typeface="Calibri"/>
              <a:ea typeface="Calibri"/>
              <a:cs typeface="Calibri"/>
              <a:sym typeface="Calibri"/>
            </a:endParaRPr>
          </a:p>
          <a:p>
            <a:pPr marL="914400" marR="0" lvl="1" indent="-374650" algn="l" rtl="0">
              <a:spcBef>
                <a:spcPts val="0"/>
              </a:spcBef>
              <a:spcAft>
                <a:spcPts val="0"/>
              </a:spcAft>
              <a:buSzPts val="2300"/>
              <a:buFont typeface="Calibri"/>
              <a:buChar char="•"/>
            </a:pPr>
            <a:r>
              <a:rPr lang="en-US" sz="1900" b="1">
                <a:latin typeface="Calibri"/>
                <a:ea typeface="Calibri"/>
                <a:cs typeface="Calibri"/>
                <a:sym typeface="Calibri"/>
              </a:rPr>
              <a:t>Detailed outline of Club/Center resources </a:t>
            </a:r>
            <a:r>
              <a:rPr lang="en-US" sz="1900">
                <a:latin typeface="Calibri"/>
                <a:ea typeface="Calibri"/>
                <a:cs typeface="Calibri"/>
                <a:sym typeface="Calibri"/>
              </a:rPr>
              <a:t>for instruction and certifications and our contacts for support</a:t>
            </a:r>
            <a:endParaRPr sz="1900">
              <a:latin typeface="Calibri"/>
              <a:ea typeface="Calibri"/>
              <a:cs typeface="Calibri"/>
              <a:sym typeface="Calibri"/>
            </a:endParaRPr>
          </a:p>
          <a:p>
            <a:pPr marL="914400" marR="0" lvl="1" indent="-349250" algn="l" rtl="0">
              <a:spcBef>
                <a:spcPts val="0"/>
              </a:spcBef>
              <a:spcAft>
                <a:spcPts val="0"/>
              </a:spcAft>
              <a:buSzPts val="1900"/>
              <a:buFont typeface="Calibri"/>
              <a:buChar char="•"/>
            </a:pPr>
            <a:r>
              <a:rPr lang="en-US" sz="1900">
                <a:latin typeface="Calibri"/>
                <a:ea typeface="Calibri"/>
                <a:cs typeface="Calibri"/>
                <a:sym typeface="Calibri"/>
              </a:rPr>
              <a:t>Opportunity to sign up for</a:t>
            </a:r>
            <a:r>
              <a:rPr lang="en-US" sz="1900" b="1">
                <a:latin typeface="Calibri"/>
                <a:ea typeface="Calibri"/>
                <a:cs typeface="Calibri"/>
                <a:sym typeface="Calibri"/>
              </a:rPr>
              <a:t> teaching to teach programs/junior instructors program</a:t>
            </a:r>
            <a:endParaRPr sz="1900" b="1">
              <a:latin typeface="Calibri"/>
              <a:ea typeface="Calibri"/>
              <a:cs typeface="Calibri"/>
              <a:sym typeface="Calibri"/>
            </a:endParaRPr>
          </a:p>
          <a:p>
            <a:pPr marL="457200" marR="0" lvl="0" indent="-438150" algn="l" rtl="0">
              <a:spcBef>
                <a:spcPts val="1000"/>
              </a:spcBef>
              <a:spcAft>
                <a:spcPts val="0"/>
              </a:spcAft>
              <a:buClr>
                <a:srgbClr val="000000"/>
              </a:buClr>
              <a:buSzPts val="2300"/>
              <a:buFont typeface="Arial"/>
              <a:buChar char="•"/>
            </a:pPr>
            <a:r>
              <a:rPr lang="en-US" sz="2300">
                <a:solidFill>
                  <a:schemeClr val="dk1"/>
                </a:solidFill>
                <a:latin typeface="Calibri"/>
                <a:ea typeface="Calibri"/>
                <a:cs typeface="Calibri"/>
                <a:sym typeface="Calibri"/>
              </a:rPr>
              <a:t>Biennial </a:t>
            </a:r>
            <a:r>
              <a:rPr lang="en-US" sz="2300" b="1">
                <a:latin typeface="Calibri"/>
                <a:ea typeface="Calibri"/>
                <a:cs typeface="Calibri"/>
                <a:sym typeface="Calibri"/>
              </a:rPr>
              <a:t>Pony Club Palooza - </a:t>
            </a:r>
            <a:r>
              <a:rPr lang="en-US" sz="2300">
                <a:latin typeface="Calibri"/>
                <a:ea typeface="Calibri"/>
                <a:cs typeface="Calibri"/>
                <a:sym typeface="Calibri"/>
              </a:rPr>
              <a:t>Spring Event</a:t>
            </a:r>
            <a:endParaRPr sz="2300" i="0" u="none" strike="noStrike" cap="none">
              <a:solidFill>
                <a:srgbClr val="000000"/>
              </a:solidFill>
            </a:endParaRPr>
          </a:p>
          <a:p>
            <a:pPr marL="914400" marR="0" lvl="1" indent="-349250" algn="l" rtl="0">
              <a:lnSpc>
                <a:spcPct val="100000"/>
              </a:lnSpc>
              <a:spcBef>
                <a:spcPts val="0"/>
              </a:spcBef>
              <a:spcAft>
                <a:spcPts val="0"/>
              </a:spcAft>
              <a:buSzPts val="1900"/>
              <a:buChar char="•"/>
            </a:pPr>
            <a:r>
              <a:rPr lang="en-US" sz="1900">
                <a:latin typeface="Calibri"/>
                <a:ea typeface="Calibri"/>
                <a:cs typeface="Calibri"/>
                <a:sym typeface="Calibri"/>
              </a:rPr>
              <a:t>Wonderful all day </a:t>
            </a:r>
            <a:r>
              <a:rPr lang="en-US" sz="1900" b="1">
                <a:latin typeface="Calibri"/>
                <a:ea typeface="Calibri"/>
                <a:cs typeface="Calibri"/>
                <a:sym typeface="Calibri"/>
              </a:rPr>
              <a:t>HM </a:t>
            </a:r>
            <a:r>
              <a:rPr lang="en-US" sz="1900">
                <a:latin typeface="Calibri"/>
                <a:ea typeface="Calibri"/>
                <a:cs typeface="Calibri"/>
                <a:sym typeface="Calibri"/>
              </a:rPr>
              <a:t>extravaganza with tracks for </a:t>
            </a:r>
            <a:r>
              <a:rPr lang="en-US" sz="1900" u="sng">
                <a:latin typeface="Calibri"/>
                <a:ea typeface="Calibri"/>
                <a:cs typeface="Calibri"/>
                <a:sym typeface="Calibri"/>
              </a:rPr>
              <a:t>D, C , H-B/H-A, and leadership </a:t>
            </a:r>
            <a:r>
              <a:rPr lang="en-US" sz="1900">
                <a:latin typeface="Calibri"/>
                <a:ea typeface="Calibri"/>
                <a:cs typeface="Calibri"/>
                <a:sym typeface="Calibri"/>
              </a:rPr>
              <a:t>with over </a:t>
            </a:r>
            <a:r>
              <a:rPr lang="en-US" sz="1900" b="1">
                <a:latin typeface="Calibri"/>
                <a:ea typeface="Calibri"/>
                <a:cs typeface="Calibri"/>
                <a:sym typeface="Calibri"/>
              </a:rPr>
              <a:t>15</a:t>
            </a:r>
            <a:r>
              <a:rPr lang="en-US" sz="1900">
                <a:latin typeface="Calibri"/>
                <a:ea typeface="Calibri"/>
                <a:cs typeface="Calibri"/>
                <a:sym typeface="Calibri"/>
              </a:rPr>
              <a:t> sessions featuring </a:t>
            </a:r>
            <a:r>
              <a:rPr lang="en-US" sz="1900" b="1">
                <a:latin typeface="Calibri"/>
                <a:ea typeface="Calibri"/>
                <a:cs typeface="Calibri"/>
                <a:sym typeface="Calibri"/>
              </a:rPr>
              <a:t>9</a:t>
            </a:r>
            <a:r>
              <a:rPr lang="en-US" sz="1900">
                <a:latin typeface="Calibri"/>
                <a:ea typeface="Calibri"/>
                <a:cs typeface="Calibri"/>
                <a:sym typeface="Calibri"/>
              </a:rPr>
              <a:t>+ speakers/presenters from within our Pony Club organizations as well as outside groups </a:t>
            </a:r>
            <a:endParaRPr sz="1900">
              <a:latin typeface="Calibri"/>
              <a:ea typeface="Calibri"/>
              <a:cs typeface="Calibri"/>
              <a:sym typeface="Calibri"/>
            </a:endParaRPr>
          </a:p>
          <a:p>
            <a:pPr marL="914400" marR="0" lvl="1" indent="-349250" algn="l" rtl="0">
              <a:lnSpc>
                <a:spcPct val="100000"/>
              </a:lnSpc>
              <a:spcBef>
                <a:spcPts val="0"/>
              </a:spcBef>
              <a:spcAft>
                <a:spcPts val="0"/>
              </a:spcAft>
              <a:buSzPts val="1900"/>
              <a:buChar char="•"/>
            </a:pPr>
            <a:r>
              <a:rPr lang="en-US" sz="1900">
                <a:latin typeface="Calibri"/>
                <a:ea typeface="Calibri"/>
                <a:cs typeface="Calibri"/>
                <a:sym typeface="Calibri"/>
              </a:rPr>
              <a:t>Spring (virtual) </a:t>
            </a:r>
            <a:r>
              <a:rPr lang="en-US" sz="1900" b="1">
                <a:latin typeface="Calibri"/>
                <a:ea typeface="Calibri"/>
                <a:cs typeface="Calibri"/>
                <a:sym typeface="Calibri"/>
              </a:rPr>
              <a:t>D1/D2 Standards and Certification Clinic</a:t>
            </a:r>
            <a:endParaRPr sz="1900" b="1">
              <a:latin typeface="Calibri"/>
              <a:ea typeface="Calibri"/>
              <a:cs typeface="Calibri"/>
              <a:sym typeface="Calibri"/>
            </a:endParaRPr>
          </a:p>
          <a:p>
            <a:pPr marL="914400" marR="0" lvl="1" indent="-349250" algn="l" rtl="0">
              <a:lnSpc>
                <a:spcPct val="100000"/>
              </a:lnSpc>
              <a:spcBef>
                <a:spcPts val="0"/>
              </a:spcBef>
              <a:spcAft>
                <a:spcPts val="0"/>
              </a:spcAft>
              <a:buSzPts val="1900"/>
              <a:buChar char="•"/>
            </a:pPr>
            <a:r>
              <a:rPr lang="en-US" sz="1900">
                <a:latin typeface="Calibri"/>
                <a:ea typeface="Calibri"/>
                <a:cs typeface="Calibri"/>
                <a:sym typeface="Calibri"/>
              </a:rPr>
              <a:t>Spring (virtual) </a:t>
            </a:r>
            <a:r>
              <a:rPr lang="en-US" sz="1900" b="1">
                <a:latin typeface="Calibri"/>
                <a:ea typeface="Calibri"/>
                <a:cs typeface="Calibri"/>
                <a:sym typeface="Calibri"/>
              </a:rPr>
              <a:t>D3-C2  </a:t>
            </a:r>
            <a:r>
              <a:rPr lang="en-US" sz="1900" b="1">
                <a:solidFill>
                  <a:schemeClr val="dk1"/>
                </a:solidFill>
                <a:latin typeface="Calibri"/>
                <a:ea typeface="Calibri"/>
                <a:cs typeface="Calibri"/>
                <a:sym typeface="Calibri"/>
              </a:rPr>
              <a:t>Standards and Certification Clinic</a:t>
            </a:r>
            <a:endParaRPr sz="1900" b="1">
              <a:latin typeface="Calibri"/>
              <a:ea typeface="Calibri"/>
              <a:cs typeface="Calibri"/>
              <a:sym typeface="Calibri"/>
            </a:endParaRPr>
          </a:p>
          <a:p>
            <a:pPr marL="457200" marR="0" lvl="0" indent="-438150" algn="l" rtl="0">
              <a:lnSpc>
                <a:spcPct val="100000"/>
              </a:lnSpc>
              <a:spcBef>
                <a:spcPts val="1000"/>
              </a:spcBef>
              <a:spcAft>
                <a:spcPts val="0"/>
              </a:spcAft>
              <a:buSzPts val="2300"/>
              <a:buChar char="•"/>
            </a:pPr>
            <a:r>
              <a:rPr lang="en-US" sz="2300">
                <a:latin typeface="Calibri"/>
                <a:ea typeface="Calibri"/>
                <a:cs typeface="Calibri"/>
                <a:sym typeface="Calibri"/>
              </a:rPr>
              <a:t>Fall (virtual) </a:t>
            </a:r>
            <a:r>
              <a:rPr lang="en-US" sz="2300" b="1">
                <a:solidFill>
                  <a:schemeClr val="dk1"/>
                </a:solidFill>
                <a:latin typeface="Calibri"/>
                <a:ea typeface="Calibri"/>
                <a:cs typeface="Calibri"/>
                <a:sym typeface="Calibri"/>
              </a:rPr>
              <a:t>D1/D2 Standards and Certification Clinic / “Examiner Training” Clinic</a:t>
            </a:r>
            <a:endParaRPr sz="2300" b="1">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50"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550" name="Google Shape;550;p50"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551" name="Google Shape;551;p50"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552" name="Google Shape;552;p50"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553" name="Google Shape;553;p50"/>
          <p:cNvSpPr/>
          <p:nvPr/>
        </p:nvSpPr>
        <p:spPr>
          <a:xfrm>
            <a:off x="252412" y="582866"/>
            <a:ext cx="11687175" cy="481670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3600"/>
              <a:buFont typeface="Calibri"/>
              <a:buNone/>
            </a:pPr>
            <a:r>
              <a:rPr lang="en-US" sz="3600" b="1" i="0" u="none" strike="noStrike">
                <a:solidFill>
                  <a:srgbClr val="000000"/>
                </a:solidFill>
                <a:latin typeface="Calibri"/>
                <a:ea typeface="Calibri"/>
                <a:cs typeface="Calibri"/>
                <a:sym typeface="Calibri"/>
              </a:rPr>
              <a:t>RIC: </a:t>
            </a:r>
            <a:r>
              <a:rPr lang="en-US" sz="3600" b="1">
                <a:latin typeface="Calibri"/>
                <a:ea typeface="Calibri"/>
                <a:cs typeface="Calibri"/>
                <a:sym typeface="Calibri"/>
              </a:rPr>
              <a:t>Standards and Certifications</a:t>
            </a:r>
            <a:endParaRPr sz="3600" b="1" i="0" u="none" strike="noStrike">
              <a:solidFill>
                <a:srgbClr val="000000"/>
              </a:solidFill>
              <a:latin typeface="Calibri"/>
              <a:ea typeface="Calibri"/>
              <a:cs typeface="Calibri"/>
              <a:sym typeface="Calibri"/>
            </a:endParaRPr>
          </a:p>
          <a:p>
            <a:pPr marL="457200" marR="0" lvl="0" indent="-431800" algn="l" rtl="0">
              <a:spcBef>
                <a:spcPts val="1000"/>
              </a:spcBef>
              <a:spcAft>
                <a:spcPts val="0"/>
              </a:spcAft>
              <a:buSzPts val="3200"/>
              <a:buFont typeface="Calibri"/>
              <a:buChar char="•"/>
            </a:pPr>
            <a:r>
              <a:rPr lang="en-US" sz="3200">
                <a:latin typeface="Calibri"/>
                <a:ea typeface="Calibri"/>
                <a:cs typeface="Calibri"/>
                <a:sym typeface="Calibri"/>
              </a:rPr>
              <a:t>Have new instructors teaching for your club</a:t>
            </a:r>
            <a:r>
              <a:rPr lang="en-US" sz="3200">
                <a:solidFill>
                  <a:srgbClr val="000000"/>
                </a:solidFill>
                <a:latin typeface="Calibri"/>
                <a:ea typeface="Calibri"/>
                <a:cs typeface="Calibri"/>
                <a:sym typeface="Calibri"/>
              </a:rPr>
              <a:t>? </a:t>
            </a:r>
            <a:r>
              <a:rPr lang="en-US" sz="3200">
                <a:latin typeface="Calibri"/>
                <a:ea typeface="Calibri"/>
                <a:cs typeface="Calibri"/>
                <a:sym typeface="Calibri"/>
              </a:rPr>
              <a:t>Working with examiners for local level testings?</a:t>
            </a:r>
            <a:endParaRPr sz="1800">
              <a:solidFill>
                <a:schemeClr val="dk1"/>
              </a:solidFill>
              <a:latin typeface="Calibri"/>
              <a:ea typeface="Calibri"/>
              <a:cs typeface="Calibri"/>
              <a:sym typeface="Calibri"/>
            </a:endParaRPr>
          </a:p>
          <a:p>
            <a:pPr marL="457200" marR="0" lvl="0" indent="-393700" algn="l" rtl="0">
              <a:spcBef>
                <a:spcPts val="1000"/>
              </a:spcBef>
              <a:spcAft>
                <a:spcPts val="0"/>
              </a:spcAft>
              <a:buSzPts val="2600"/>
              <a:buFont typeface="Calibri"/>
              <a:buChar char="•"/>
            </a:pPr>
            <a:r>
              <a:rPr lang="en-US" sz="2600">
                <a:latin typeface="Calibri"/>
                <a:ea typeface="Calibri"/>
                <a:cs typeface="Calibri"/>
                <a:sym typeface="Calibri"/>
              </a:rPr>
              <a:t>Attend a Standards and Certifications Clinic led by Rebecca!</a:t>
            </a:r>
            <a:endParaRPr sz="2600">
              <a:latin typeface="Calibri"/>
              <a:ea typeface="Calibri"/>
              <a:cs typeface="Calibri"/>
              <a:sym typeface="Calibri"/>
            </a:endParaRPr>
          </a:p>
          <a:p>
            <a:pPr marL="914400" lvl="1" indent="-368300" algn="l" rtl="0">
              <a:lnSpc>
                <a:spcPct val="115000"/>
              </a:lnSpc>
              <a:spcBef>
                <a:spcPts val="0"/>
              </a:spcBef>
              <a:spcAft>
                <a:spcPts val="0"/>
              </a:spcAft>
              <a:buSzPts val="2200"/>
              <a:buChar char="○"/>
            </a:pPr>
            <a:r>
              <a:rPr lang="en-US" sz="2200">
                <a:latin typeface="Calibri"/>
                <a:ea typeface="Calibri"/>
                <a:cs typeface="Calibri"/>
                <a:sym typeface="Calibri"/>
              </a:rPr>
              <a:t>All clubs/center in our Region should look to send </a:t>
            </a:r>
            <a:r>
              <a:rPr lang="en-US" sz="2200" u="sng">
                <a:latin typeface="Calibri"/>
                <a:ea typeface="Calibri"/>
                <a:cs typeface="Calibri"/>
                <a:sym typeface="Calibri"/>
              </a:rPr>
              <a:t>at least one representative</a:t>
            </a:r>
            <a:r>
              <a:rPr lang="en-US" sz="2200">
                <a:latin typeface="Calibri"/>
                <a:ea typeface="Calibri"/>
                <a:cs typeface="Calibri"/>
                <a:sym typeface="Calibri"/>
              </a:rPr>
              <a:t> to the clinic. If you are a leader, please be sure to encourage all of your </a:t>
            </a:r>
            <a:r>
              <a:rPr lang="en-US" sz="2200" u="sng">
                <a:latin typeface="Calibri"/>
                <a:ea typeface="Calibri"/>
                <a:cs typeface="Calibri"/>
                <a:sym typeface="Calibri"/>
              </a:rPr>
              <a:t>instructors</a:t>
            </a:r>
            <a:r>
              <a:rPr lang="en-US" sz="2200">
                <a:latin typeface="Calibri"/>
                <a:ea typeface="Calibri"/>
                <a:cs typeface="Calibri"/>
                <a:sym typeface="Calibri"/>
              </a:rPr>
              <a:t> and </a:t>
            </a:r>
            <a:r>
              <a:rPr lang="en-US" sz="2200" u="sng">
                <a:latin typeface="Calibri"/>
                <a:ea typeface="Calibri"/>
                <a:cs typeface="Calibri"/>
                <a:sym typeface="Calibri"/>
              </a:rPr>
              <a:t>examiners</a:t>
            </a:r>
            <a:r>
              <a:rPr lang="en-US" sz="2200">
                <a:latin typeface="Calibri"/>
                <a:ea typeface="Calibri"/>
                <a:cs typeface="Calibri"/>
                <a:sym typeface="Calibri"/>
              </a:rPr>
              <a:t> to attend!</a:t>
            </a:r>
            <a:endParaRPr sz="2200">
              <a:latin typeface="Calibri"/>
              <a:ea typeface="Calibri"/>
              <a:cs typeface="Calibri"/>
              <a:sym typeface="Calibri"/>
            </a:endParaRPr>
          </a:p>
          <a:p>
            <a:pPr marL="914400" marR="0" lvl="1" indent="-368300" algn="l" rtl="0">
              <a:lnSpc>
                <a:spcPct val="115000"/>
              </a:lnSpc>
              <a:spcBef>
                <a:spcPts val="0"/>
              </a:spcBef>
              <a:spcAft>
                <a:spcPts val="0"/>
              </a:spcAft>
              <a:buSzPts val="2200"/>
              <a:buChar char="○"/>
            </a:pPr>
            <a:r>
              <a:rPr lang="en-US" sz="2200">
                <a:latin typeface="Calibri"/>
                <a:ea typeface="Calibri"/>
                <a:cs typeface="Calibri"/>
                <a:sym typeface="Calibri"/>
              </a:rPr>
              <a:t>To be a Pony Club examiner you </a:t>
            </a:r>
            <a:r>
              <a:rPr lang="en-US" sz="2200" b="1">
                <a:latin typeface="Calibri"/>
                <a:ea typeface="Calibri"/>
                <a:cs typeface="Calibri"/>
                <a:sym typeface="Calibri"/>
              </a:rPr>
              <a:t>MUST</a:t>
            </a:r>
            <a:r>
              <a:rPr lang="en-US" sz="2200">
                <a:latin typeface="Calibri"/>
                <a:ea typeface="Calibri"/>
                <a:cs typeface="Calibri"/>
                <a:sym typeface="Calibri"/>
              </a:rPr>
              <a:t> attend a S&amp;C Clinic </a:t>
            </a:r>
            <a:r>
              <a:rPr lang="en-US" sz="2200" u="sng">
                <a:latin typeface="Calibri"/>
                <a:ea typeface="Calibri"/>
                <a:cs typeface="Calibri"/>
                <a:sym typeface="Calibri"/>
              </a:rPr>
              <a:t>at least once every two years</a:t>
            </a:r>
            <a:r>
              <a:rPr lang="en-US" sz="2200">
                <a:latin typeface="Calibri"/>
                <a:ea typeface="Calibri"/>
                <a:cs typeface="Calibri"/>
                <a:sym typeface="Calibri"/>
              </a:rPr>
              <a:t>.</a:t>
            </a:r>
            <a:endParaRPr sz="2200">
              <a:latin typeface="Calibri"/>
              <a:ea typeface="Calibri"/>
              <a:cs typeface="Calibri"/>
              <a:sym typeface="Calibri"/>
            </a:endParaRPr>
          </a:p>
          <a:p>
            <a:pPr marL="457200" lvl="0" indent="-393700" algn="l" rtl="0">
              <a:spcBef>
                <a:spcPts val="1000"/>
              </a:spcBef>
              <a:spcAft>
                <a:spcPts val="0"/>
              </a:spcAft>
              <a:buClr>
                <a:schemeClr val="dk1"/>
              </a:buClr>
              <a:buSzPts val="2600"/>
              <a:buFont typeface="Calibri"/>
              <a:buChar char="•"/>
            </a:pPr>
            <a:r>
              <a:rPr lang="en-US" sz="2600" b="1">
                <a:solidFill>
                  <a:schemeClr val="dk1"/>
                </a:solidFill>
                <a:latin typeface="Calibri"/>
                <a:ea typeface="Calibri"/>
                <a:cs typeface="Calibri"/>
                <a:sym typeface="Calibri"/>
              </a:rPr>
              <a:t>We offer clinics focused on the local level D-1 through C-2 </a:t>
            </a:r>
            <a:endParaRPr sz="2600" b="1">
              <a:latin typeface="Calibri"/>
              <a:ea typeface="Calibri"/>
              <a:cs typeface="Calibri"/>
              <a:sym typeface="Calibri"/>
            </a:endParaRPr>
          </a:p>
          <a:p>
            <a:pPr marL="0" marR="0" lvl="0" indent="0" algn="l" rtl="0">
              <a:spcBef>
                <a:spcPts val="0"/>
              </a:spcBef>
              <a:spcAft>
                <a:spcPts val="0"/>
              </a:spcAft>
              <a:buClr>
                <a:srgbClr val="000000"/>
              </a:buClr>
              <a:buSzPts val="1800"/>
              <a:buFont typeface="Calibri"/>
              <a:buNone/>
            </a:pPr>
            <a:br>
              <a:rPr lang="en-US" sz="1800" b="0" i="0" u="none" strike="noStrike">
                <a:solidFill>
                  <a:srgbClr val="000000"/>
                </a:solidFill>
                <a:latin typeface="Calibri"/>
                <a:ea typeface="Calibri"/>
                <a:cs typeface="Calibri"/>
                <a:sym typeface="Calibri"/>
              </a:rPr>
            </a:b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g1018e1e2ac5_0_12"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559" name="Google Shape;559;g1018e1e2ac5_0_12"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560" name="Google Shape;560;g1018e1e2ac5_0_12"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561" name="Google Shape;561;g1018e1e2ac5_0_12"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562" name="Google Shape;562;g1018e1e2ac5_0_12"/>
          <p:cNvSpPr/>
          <p:nvPr/>
        </p:nvSpPr>
        <p:spPr>
          <a:xfrm>
            <a:off x="252412" y="582866"/>
            <a:ext cx="11687100" cy="481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3600"/>
              <a:buFont typeface="Calibri"/>
              <a:buNone/>
            </a:pPr>
            <a:r>
              <a:rPr lang="en-US" sz="3600" b="1" i="0" u="none" strike="noStrike">
                <a:solidFill>
                  <a:srgbClr val="000000"/>
                </a:solidFill>
                <a:latin typeface="Calibri"/>
                <a:ea typeface="Calibri"/>
                <a:cs typeface="Calibri"/>
                <a:sym typeface="Calibri"/>
              </a:rPr>
              <a:t>RIC: Club/Center Meeting Calendar</a:t>
            </a:r>
            <a:endParaRPr sz="3600" b="1" i="0" u="none" strike="noStrike">
              <a:solidFill>
                <a:srgbClr val="000000"/>
              </a:solidFill>
              <a:latin typeface="Calibri"/>
              <a:ea typeface="Calibri"/>
              <a:cs typeface="Calibri"/>
              <a:sym typeface="Calibri"/>
            </a:endParaRPr>
          </a:p>
          <a:p>
            <a:pPr marL="0" marR="0" lvl="0" indent="0" algn="l" rtl="0">
              <a:spcBef>
                <a:spcPts val="1000"/>
              </a:spcBef>
              <a:spcAft>
                <a:spcPts val="0"/>
              </a:spcAft>
              <a:buClr>
                <a:srgbClr val="000000"/>
              </a:buClr>
              <a:buSzPts val="3200"/>
              <a:buFont typeface="Arial"/>
              <a:buChar char="•"/>
            </a:pPr>
            <a:r>
              <a:rPr lang="en-US" sz="3200">
                <a:solidFill>
                  <a:srgbClr val="000000"/>
                </a:solidFill>
                <a:latin typeface="Calibri"/>
                <a:ea typeface="Calibri"/>
                <a:cs typeface="Calibri"/>
                <a:sym typeface="Calibri"/>
              </a:rPr>
              <a:t>Wondering how to form a meeting calendar for the year?</a:t>
            </a:r>
            <a:endParaRPr sz="1800">
              <a:solidFill>
                <a:schemeClr val="dk1"/>
              </a:solidFill>
              <a:latin typeface="Calibri"/>
              <a:ea typeface="Calibri"/>
              <a:cs typeface="Calibri"/>
              <a:sym typeface="Calibri"/>
            </a:endParaRPr>
          </a:p>
          <a:p>
            <a:pPr marL="0" marR="0" lvl="0" indent="38100" algn="l" rtl="0">
              <a:spcBef>
                <a:spcPts val="1000"/>
              </a:spcBef>
              <a:spcAft>
                <a:spcPts val="0"/>
              </a:spcAft>
              <a:buClr>
                <a:srgbClr val="000000"/>
              </a:buClr>
              <a:buSzPts val="2600"/>
              <a:buFont typeface="Arial"/>
              <a:buChar char="•"/>
            </a:pPr>
            <a:r>
              <a:rPr lang="en-US" sz="2600">
                <a:latin typeface="Calibri"/>
                <a:ea typeface="Calibri"/>
                <a:cs typeface="Calibri"/>
                <a:sym typeface="Calibri"/>
              </a:rPr>
              <a:t>We </a:t>
            </a:r>
            <a:r>
              <a:rPr lang="en-US" sz="2600">
                <a:solidFill>
                  <a:srgbClr val="000000"/>
                </a:solidFill>
                <a:latin typeface="Calibri"/>
                <a:ea typeface="Calibri"/>
                <a:cs typeface="Calibri"/>
                <a:sym typeface="Calibri"/>
              </a:rPr>
              <a:t>would love to work with each Club/Center to in helping you form a calendar for mounted/unmounted instruction.</a:t>
            </a:r>
            <a:endParaRPr sz="2600">
              <a:solidFill>
                <a:schemeClr val="dk1"/>
              </a:solidFill>
              <a:latin typeface="Calibri"/>
              <a:ea typeface="Calibri"/>
              <a:cs typeface="Calibri"/>
              <a:sym typeface="Calibri"/>
            </a:endParaRPr>
          </a:p>
          <a:p>
            <a:pPr marL="914400" marR="0" lvl="1" indent="-368300" algn="l" rtl="0">
              <a:spcBef>
                <a:spcPts val="1000"/>
              </a:spcBef>
              <a:spcAft>
                <a:spcPts val="0"/>
              </a:spcAft>
              <a:buClr>
                <a:srgbClr val="000000"/>
              </a:buClr>
              <a:buSzPts val="2200"/>
              <a:buFont typeface="Arial"/>
              <a:buChar char="○"/>
            </a:pPr>
            <a:r>
              <a:rPr lang="en-US" sz="2200">
                <a:latin typeface="Calibri"/>
                <a:ea typeface="Calibri"/>
                <a:cs typeface="Calibri"/>
                <a:sym typeface="Calibri"/>
              </a:rPr>
              <a:t>Charlotte</a:t>
            </a:r>
            <a:r>
              <a:rPr lang="en-US" sz="2200" b="0" i="0" u="none" strike="noStrike">
                <a:solidFill>
                  <a:srgbClr val="000000"/>
                </a:solidFill>
                <a:latin typeface="Calibri"/>
                <a:ea typeface="Calibri"/>
                <a:cs typeface="Calibri"/>
                <a:sym typeface="Calibri"/>
              </a:rPr>
              <a:t> will be reaching out to you all by email with resources and we are here to help guide you if you have any questions! </a:t>
            </a:r>
            <a:endParaRPr sz="1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48"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568" name="Google Shape;568;p48"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569" name="Google Shape;569;p48"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570" name="Google Shape;570;p48"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571" name="Google Shape;571;p48"/>
          <p:cNvSpPr/>
          <p:nvPr/>
        </p:nvSpPr>
        <p:spPr>
          <a:xfrm>
            <a:off x="462000" y="445825"/>
            <a:ext cx="11730000" cy="6093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3600"/>
              <a:buFont typeface="Calibri"/>
              <a:buNone/>
            </a:pPr>
            <a:r>
              <a:rPr lang="en-US" sz="3600" b="1" i="0" u="none" strike="noStrike">
                <a:solidFill>
                  <a:srgbClr val="000000"/>
                </a:solidFill>
                <a:latin typeface="Calibri"/>
                <a:ea typeface="Calibri"/>
                <a:cs typeface="Calibri"/>
                <a:sym typeface="Calibri"/>
              </a:rPr>
              <a:t>RIC: Junior Instructor Program</a:t>
            </a:r>
            <a:endParaRPr sz="3600" b="1" i="0" u="none" strike="noStrike">
              <a:solidFill>
                <a:srgbClr val="000000"/>
              </a:solidFill>
              <a:latin typeface="Calibri"/>
              <a:ea typeface="Calibri"/>
              <a:cs typeface="Calibri"/>
              <a:sym typeface="Calibri"/>
            </a:endParaRPr>
          </a:p>
          <a:p>
            <a:pPr marL="0" marR="0" lvl="0" indent="0" algn="l" rtl="0">
              <a:spcBef>
                <a:spcPts val="1000"/>
              </a:spcBef>
              <a:spcAft>
                <a:spcPts val="0"/>
              </a:spcAft>
              <a:buClr>
                <a:srgbClr val="000000"/>
              </a:buClr>
              <a:buSzPts val="3200"/>
              <a:buFont typeface="Arial"/>
              <a:buChar char="•"/>
            </a:pPr>
            <a:r>
              <a:rPr lang="en-US" sz="3000" b="0" i="0" u="none" strike="noStrike">
                <a:solidFill>
                  <a:srgbClr val="000000"/>
                </a:solidFill>
                <a:latin typeface="Calibri"/>
                <a:ea typeface="Calibri"/>
                <a:cs typeface="Calibri"/>
                <a:sym typeface="Calibri"/>
              </a:rPr>
              <a:t>Junior Instructor Program: </a:t>
            </a:r>
            <a:r>
              <a:rPr lang="en-US" sz="2800">
                <a:solidFill>
                  <a:schemeClr val="dk1"/>
                </a:solidFill>
                <a:latin typeface="Calibri"/>
                <a:ea typeface="Calibri"/>
                <a:cs typeface="Calibri"/>
                <a:sym typeface="Calibri"/>
              </a:rPr>
              <a:t>This took a back burner due to COVID in 2020 &amp; 2021. </a:t>
            </a:r>
            <a:endParaRPr sz="2800">
              <a:solidFill>
                <a:schemeClr val="dk1"/>
              </a:solidFill>
              <a:latin typeface="Calibri"/>
              <a:ea typeface="Calibri"/>
              <a:cs typeface="Calibri"/>
              <a:sym typeface="Calibri"/>
            </a:endParaRPr>
          </a:p>
          <a:p>
            <a:pPr marL="0" marR="0" lvl="0" indent="0" algn="l" rtl="0">
              <a:spcBef>
                <a:spcPts val="1000"/>
              </a:spcBef>
              <a:spcAft>
                <a:spcPts val="0"/>
              </a:spcAft>
              <a:buClr>
                <a:srgbClr val="000000"/>
              </a:buClr>
              <a:buSzPts val="3200"/>
              <a:buFont typeface="Arial"/>
              <a:buChar char="•"/>
            </a:pPr>
            <a:r>
              <a:rPr lang="en-US" sz="2600" b="0" i="0" u="none" strike="noStrike">
                <a:solidFill>
                  <a:srgbClr val="000000"/>
                </a:solidFill>
                <a:latin typeface="Calibri"/>
                <a:ea typeface="Calibri"/>
                <a:cs typeface="Calibri"/>
                <a:sym typeface="Calibri"/>
              </a:rPr>
              <a:t>This is a pathway to help our C’s learn how to teach, then get experience teaching, and finally be signed off as “ready to teach” specific levels.</a:t>
            </a:r>
            <a:endParaRPr sz="2600">
              <a:solidFill>
                <a:srgbClr val="000000"/>
              </a:solidFill>
              <a:latin typeface="Arial"/>
              <a:ea typeface="Arial"/>
              <a:cs typeface="Arial"/>
              <a:sym typeface="Arial"/>
            </a:endParaRPr>
          </a:p>
          <a:p>
            <a:pPr marL="742950" marR="0" lvl="1" indent="-222250" algn="l" rtl="0">
              <a:spcBef>
                <a:spcPts val="0"/>
              </a:spcBef>
              <a:spcAft>
                <a:spcPts val="0"/>
              </a:spcAft>
              <a:buClr>
                <a:srgbClr val="000000"/>
              </a:buClr>
              <a:buSzPts val="2200"/>
              <a:buFont typeface="Arial"/>
              <a:buChar char="•"/>
            </a:pPr>
            <a:r>
              <a:rPr lang="en-US" sz="2200" b="0" i="0" u="none" strike="noStrike" cap="none">
                <a:solidFill>
                  <a:srgbClr val="000000"/>
                </a:solidFill>
                <a:latin typeface="Calibri"/>
                <a:ea typeface="Calibri"/>
                <a:cs typeface="Calibri"/>
                <a:sym typeface="Calibri"/>
              </a:rPr>
              <a:t>The Jr. Instructors  will be listed by what they’ve been signed off (for example “D1/D2/D3 unmounted, D1/D2 trad mounted”)</a:t>
            </a:r>
            <a:endParaRPr sz="2200" b="0" i="0" u="none" strike="noStrike" cap="none">
              <a:solidFill>
                <a:srgbClr val="000000"/>
              </a:solidFill>
              <a:latin typeface="Arial"/>
              <a:ea typeface="Arial"/>
              <a:cs typeface="Arial"/>
              <a:sym typeface="Arial"/>
            </a:endParaRPr>
          </a:p>
          <a:p>
            <a:pPr marL="0" marR="0" lvl="0" indent="44450" algn="l" rtl="0">
              <a:spcBef>
                <a:spcPts val="0"/>
              </a:spcBef>
              <a:spcAft>
                <a:spcPts val="0"/>
              </a:spcAft>
              <a:buClr>
                <a:srgbClr val="000000"/>
              </a:buClr>
              <a:buSzPts val="2500"/>
              <a:buFont typeface="Arial"/>
              <a:buChar char="•"/>
            </a:pPr>
            <a:r>
              <a:rPr lang="en-US" sz="2500" b="0" i="0" u="none" strike="noStrike">
                <a:solidFill>
                  <a:srgbClr val="000000"/>
                </a:solidFill>
                <a:latin typeface="Calibri"/>
                <a:ea typeface="Calibri"/>
                <a:cs typeface="Calibri"/>
                <a:sym typeface="Calibri"/>
              </a:rPr>
              <a:t>The “Junior Instructors” will be required to attend/participate in the S&amp;C Clinics</a:t>
            </a:r>
            <a:endParaRPr sz="2500">
              <a:solidFill>
                <a:srgbClr val="000000"/>
              </a:solidFill>
              <a:latin typeface="Arial"/>
              <a:ea typeface="Arial"/>
              <a:cs typeface="Arial"/>
              <a:sym typeface="Arial"/>
            </a:endParaRPr>
          </a:p>
          <a:p>
            <a:pPr marL="742950" marR="0" lvl="1" indent="-222250" algn="l" rtl="0">
              <a:spcBef>
                <a:spcPts val="0"/>
              </a:spcBef>
              <a:spcAft>
                <a:spcPts val="0"/>
              </a:spcAft>
              <a:buClr>
                <a:srgbClr val="000000"/>
              </a:buClr>
              <a:buSzPts val="2200"/>
              <a:buFont typeface="Arial"/>
              <a:buChar char="•"/>
            </a:pPr>
            <a:r>
              <a:rPr lang="en-US" sz="2200" b="0" i="0" u="none" strike="noStrike" cap="none">
                <a:solidFill>
                  <a:srgbClr val="000000"/>
                </a:solidFill>
                <a:latin typeface="Calibri"/>
                <a:ea typeface="Calibri"/>
                <a:cs typeface="Calibri"/>
                <a:sym typeface="Calibri"/>
              </a:rPr>
              <a:t>C1 level members should go to the D level S&amp;C, C2 and HB level members should attend both the D and C level clinics</a:t>
            </a:r>
            <a:endParaRPr sz="2200">
              <a:latin typeface="Calibri"/>
              <a:ea typeface="Calibri"/>
              <a:cs typeface="Calibri"/>
              <a:sym typeface="Calibri"/>
            </a:endParaRPr>
          </a:p>
          <a:p>
            <a:pPr marL="457200" lvl="0" indent="-368300" algn="l" rtl="0">
              <a:spcBef>
                <a:spcPts val="1000"/>
              </a:spcBef>
              <a:spcAft>
                <a:spcPts val="0"/>
              </a:spcAft>
              <a:buClr>
                <a:schemeClr val="dk1"/>
              </a:buClr>
              <a:buSzPts val="2200"/>
              <a:buChar char="•"/>
            </a:pPr>
            <a:r>
              <a:rPr lang="en-US" sz="2200">
                <a:solidFill>
                  <a:schemeClr val="dk1"/>
                </a:solidFill>
                <a:latin typeface="Calibri"/>
                <a:ea typeface="Calibri"/>
                <a:cs typeface="Calibri"/>
                <a:sym typeface="Calibri"/>
              </a:rPr>
              <a:t>Charlotte will send out an email with our 2022 RIC update for DCs/CAs to sign up and explain need/interest</a:t>
            </a:r>
            <a:endParaRPr sz="2200">
              <a:solidFill>
                <a:schemeClr val="dk1"/>
              </a:solidFill>
            </a:endParaRPr>
          </a:p>
          <a:p>
            <a:pPr marL="45720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*Clubs/Center leaders need to contact Rebecca if they have interested members</a:t>
            </a:r>
            <a:endParaRPr sz="2200" b="1">
              <a:latin typeface="Calibri"/>
              <a:ea typeface="Calibri"/>
              <a:cs typeface="Calibri"/>
              <a:sym typeface="Calibri"/>
            </a:endParaRPr>
          </a:p>
          <a:p>
            <a:pPr marL="457200" marR="0" lvl="0" indent="-368300" algn="l" rtl="0">
              <a:spcBef>
                <a:spcPts val="0"/>
              </a:spcBef>
              <a:spcAft>
                <a:spcPts val="0"/>
              </a:spcAft>
              <a:buSzPts val="2200"/>
              <a:buFont typeface="Calibri"/>
              <a:buChar char="•"/>
            </a:pPr>
            <a:r>
              <a:rPr lang="en-US" sz="2200" b="1">
                <a:latin typeface="Calibri"/>
                <a:ea typeface="Calibri"/>
                <a:cs typeface="Calibri"/>
                <a:sym typeface="Calibri"/>
              </a:rPr>
              <a:t>PLEASE MAKE SURE TO TAKE ADVANTAGE OF THIS WITH OUR VISITING RICs PROGRAM</a:t>
            </a:r>
            <a:endParaRPr sz="2200" b="1">
              <a:latin typeface="Calibri"/>
              <a:ea typeface="Calibri"/>
              <a:cs typeface="Calibri"/>
              <a:sym typeface="Calibri"/>
            </a:endParaRPr>
          </a:p>
          <a:p>
            <a:pPr marL="0" marR="0" lvl="0" indent="0" algn="l" rtl="0">
              <a:spcBef>
                <a:spcPts val="0"/>
              </a:spcBef>
              <a:spcAft>
                <a:spcPts val="0"/>
              </a:spcAft>
              <a:buClr>
                <a:srgbClr val="000000"/>
              </a:buClr>
              <a:buSzPts val="1800"/>
              <a:buFont typeface="Calibri"/>
              <a:buNone/>
            </a:pPr>
            <a:br>
              <a:rPr lang="en-US" sz="1800" b="0" i="0" u="none" strike="noStrike">
                <a:solidFill>
                  <a:srgbClr val="000000"/>
                </a:solidFill>
                <a:latin typeface="Calibri"/>
                <a:ea typeface="Calibri"/>
                <a:cs typeface="Calibri"/>
                <a:sym typeface="Calibri"/>
              </a:rPr>
            </a:b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575"/>
        <p:cNvGrpSpPr/>
        <p:nvPr/>
      </p:nvGrpSpPr>
      <p:grpSpPr>
        <a:xfrm>
          <a:off x="0" y="0"/>
          <a:ext cx="0" cy="0"/>
          <a:chOff x="0" y="0"/>
          <a:chExt cx="0" cy="0"/>
        </a:xfrm>
      </p:grpSpPr>
      <p:pic>
        <p:nvPicPr>
          <p:cNvPr id="576" name="Google Shape;576;p49"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577" name="Google Shape;577;p49"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578" name="Google Shape;578;p49"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579" name="Google Shape;579;p49"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580" name="Google Shape;580;p49"/>
          <p:cNvSpPr/>
          <p:nvPr/>
        </p:nvSpPr>
        <p:spPr>
          <a:xfrm>
            <a:off x="252450" y="438075"/>
            <a:ext cx="11687100" cy="5985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3600"/>
              <a:buFont typeface="Calibri"/>
              <a:buNone/>
            </a:pPr>
            <a:r>
              <a:rPr lang="en-US" sz="3600" b="1" i="0" u="none" strike="noStrike">
                <a:solidFill>
                  <a:srgbClr val="000000"/>
                </a:solidFill>
                <a:latin typeface="Calibri"/>
                <a:ea typeface="Calibri"/>
                <a:cs typeface="Calibri"/>
                <a:sym typeface="Calibri"/>
              </a:rPr>
              <a:t>RIC: Junior Instructor Program Con’t</a:t>
            </a:r>
            <a:endParaRPr sz="3600" b="1" i="0" u="none" strike="noStrike">
              <a:solidFill>
                <a:srgbClr val="000000"/>
              </a:solidFill>
              <a:latin typeface="Calibri"/>
              <a:ea typeface="Calibri"/>
              <a:cs typeface="Calibri"/>
              <a:sym typeface="Calibri"/>
            </a:endParaRPr>
          </a:p>
          <a:p>
            <a:pPr marL="0" marR="0" lvl="0" indent="38100" algn="l" rtl="0">
              <a:spcBef>
                <a:spcPts val="1000"/>
              </a:spcBef>
              <a:spcAft>
                <a:spcPts val="0"/>
              </a:spcAft>
              <a:buClr>
                <a:srgbClr val="000000"/>
              </a:buClr>
              <a:buSzPts val="2600"/>
              <a:buFont typeface="Arial"/>
              <a:buChar char="•"/>
            </a:pPr>
            <a:r>
              <a:rPr lang="en-US" sz="2600">
                <a:latin typeface="Calibri"/>
                <a:ea typeface="Calibri"/>
                <a:cs typeface="Calibri"/>
                <a:sym typeface="Calibri"/>
              </a:rPr>
              <a:t>Charlotte will send out an email with our 2022 RIC update for DCs/CAs to sign up and explain need/interest</a:t>
            </a:r>
            <a:endParaRPr sz="2600" b="0" i="0" u="none" strike="noStrike">
              <a:solidFill>
                <a:srgbClr val="000000"/>
              </a:solidFill>
              <a:latin typeface="Arial"/>
              <a:ea typeface="Arial"/>
              <a:cs typeface="Arial"/>
              <a:sym typeface="Arial"/>
            </a:endParaRPr>
          </a:p>
          <a:p>
            <a:pPr marL="0" marR="0" lvl="0" indent="38100" algn="l" rtl="0">
              <a:spcBef>
                <a:spcPts val="0"/>
              </a:spcBef>
              <a:spcAft>
                <a:spcPts val="0"/>
              </a:spcAft>
              <a:buClr>
                <a:srgbClr val="000000"/>
              </a:buClr>
              <a:buSzPts val="2600"/>
              <a:buFont typeface="Arial"/>
              <a:buChar char="•"/>
            </a:pPr>
            <a:r>
              <a:rPr lang="en-US" sz="2600">
                <a:solidFill>
                  <a:srgbClr val="000000"/>
                </a:solidFill>
                <a:latin typeface="Calibri"/>
                <a:ea typeface="Calibri"/>
                <a:cs typeface="Calibri"/>
                <a:sym typeface="Calibri"/>
              </a:rPr>
              <a:t>The program involves the UL member working with a mentor</a:t>
            </a:r>
            <a:endParaRPr sz="2600" b="0" i="0" u="none" strike="noStrike">
              <a:solidFill>
                <a:srgbClr val="000000"/>
              </a:solidFill>
              <a:latin typeface="Arial"/>
              <a:ea typeface="Arial"/>
              <a:cs typeface="Arial"/>
              <a:sym typeface="Arial"/>
            </a:endParaRPr>
          </a:p>
          <a:p>
            <a:pPr marL="0" marR="0" lvl="0" indent="38100" algn="l" rtl="0">
              <a:spcBef>
                <a:spcPts val="0"/>
              </a:spcBef>
              <a:spcAft>
                <a:spcPts val="0"/>
              </a:spcAft>
              <a:buClr>
                <a:srgbClr val="000000"/>
              </a:buClr>
              <a:buSzPts val="2600"/>
              <a:buFont typeface="Arial"/>
              <a:buChar char="•"/>
            </a:pPr>
            <a:r>
              <a:rPr lang="en-US" sz="2600">
                <a:solidFill>
                  <a:srgbClr val="000000"/>
                </a:solidFill>
                <a:latin typeface="Calibri"/>
                <a:ea typeface="Calibri"/>
                <a:cs typeface="Calibri"/>
                <a:sym typeface="Calibri"/>
              </a:rPr>
              <a:t>The UL member has a “gradual release of responsibility” as they become more confident and skilled with their teaching</a:t>
            </a:r>
            <a:endParaRPr sz="2600" b="0" i="0" u="none" strike="noStrike">
              <a:solidFill>
                <a:srgbClr val="000000"/>
              </a:solidFill>
              <a:latin typeface="Arial"/>
              <a:ea typeface="Arial"/>
              <a:cs typeface="Arial"/>
              <a:sym typeface="Arial"/>
            </a:endParaRPr>
          </a:p>
          <a:p>
            <a:pPr marL="914400" marR="0" lvl="1" indent="-361950" algn="l" rtl="0">
              <a:spcBef>
                <a:spcPts val="0"/>
              </a:spcBef>
              <a:spcAft>
                <a:spcPts val="0"/>
              </a:spcAft>
              <a:buClr>
                <a:srgbClr val="000000"/>
              </a:buClr>
              <a:buSzPts val="2100"/>
              <a:buFont typeface="Arial"/>
              <a:buChar char="○"/>
            </a:pPr>
            <a:r>
              <a:rPr lang="en-US" sz="2100">
                <a:solidFill>
                  <a:srgbClr val="000000"/>
                </a:solidFill>
                <a:latin typeface="Calibri"/>
                <a:ea typeface="Calibri"/>
                <a:cs typeface="Calibri"/>
                <a:sym typeface="Calibri"/>
              </a:rPr>
              <a:t>The “mentor” can be Rebecca Taylor - or someone local with the club, and Rebecca will work with them to understand the program goals</a:t>
            </a:r>
            <a:endParaRPr sz="2100" b="0" i="0" u="none" strike="noStrike">
              <a:solidFill>
                <a:srgbClr val="000000"/>
              </a:solidFill>
              <a:latin typeface="Arial"/>
              <a:ea typeface="Arial"/>
              <a:cs typeface="Arial"/>
              <a:sym typeface="Arial"/>
            </a:endParaRPr>
          </a:p>
          <a:p>
            <a:pPr marL="914400" marR="0" lvl="1" indent="-361950" algn="l" rtl="0">
              <a:spcBef>
                <a:spcPts val="0"/>
              </a:spcBef>
              <a:spcAft>
                <a:spcPts val="0"/>
              </a:spcAft>
              <a:buClr>
                <a:srgbClr val="000000"/>
              </a:buClr>
              <a:buSzPts val="2100"/>
              <a:buFont typeface="Arial"/>
              <a:buChar char="○"/>
            </a:pPr>
            <a:r>
              <a:rPr lang="en-US" sz="2100">
                <a:solidFill>
                  <a:srgbClr val="000000"/>
                </a:solidFill>
                <a:latin typeface="Calibri"/>
                <a:ea typeface="Calibri"/>
                <a:cs typeface="Calibri"/>
                <a:sym typeface="Calibri"/>
              </a:rPr>
              <a:t>The goal is to have experienced and qualified instructors for the clubs, AND candidates with experience passing their certifications!</a:t>
            </a:r>
            <a:endParaRPr sz="2100">
              <a:solidFill>
                <a:srgbClr val="000000"/>
              </a:solidFill>
              <a:latin typeface="Calibri"/>
              <a:ea typeface="Calibri"/>
              <a:cs typeface="Calibri"/>
              <a:sym typeface="Calibri"/>
            </a:endParaRPr>
          </a:p>
          <a:p>
            <a:pPr marL="0" marR="0" lvl="0" indent="381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*Clubs/Center leaders need to contact Rebecca if they have interested members</a:t>
            </a:r>
            <a:endParaRPr sz="26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US" sz="2200" b="1">
                <a:solidFill>
                  <a:schemeClr val="dk1"/>
                </a:solidFill>
                <a:latin typeface="Calibri"/>
                <a:ea typeface="Calibri"/>
                <a:cs typeface="Calibri"/>
                <a:sym typeface="Calibri"/>
              </a:rPr>
              <a:t>PLEASE MAKE SURE TO TAKE ADVANTAGE OF THIS WITH OUR VISITING RICs PROGRAM</a:t>
            </a:r>
            <a:endParaRPr sz="2200" b="1">
              <a:solidFill>
                <a:schemeClr val="dk1"/>
              </a:solidFill>
              <a:latin typeface="Calibri"/>
              <a:ea typeface="Calibri"/>
              <a:cs typeface="Calibri"/>
              <a:sym typeface="Calibri"/>
            </a:endParaRPr>
          </a:p>
          <a:p>
            <a:pPr marL="0" marR="0" lvl="0" indent="0" algn="l" rtl="0">
              <a:spcBef>
                <a:spcPts val="0"/>
              </a:spcBef>
              <a:spcAft>
                <a:spcPts val="0"/>
              </a:spcAft>
              <a:buNone/>
            </a:pPr>
            <a:endParaRPr sz="2600">
              <a:solidFill>
                <a:schemeClr val="dk1"/>
              </a:solidFill>
              <a:latin typeface="Calibri"/>
              <a:ea typeface="Calibri"/>
              <a:cs typeface="Calibri"/>
              <a:sym typeface="Calibri"/>
            </a:endParaRPr>
          </a:p>
          <a:p>
            <a:pPr marL="0" marR="0" lvl="0" indent="0" algn="l" rtl="0">
              <a:spcBef>
                <a:spcPts val="0"/>
              </a:spcBef>
              <a:spcAft>
                <a:spcPts val="0"/>
              </a:spcAft>
              <a:buClr>
                <a:srgbClr val="000000"/>
              </a:buClr>
              <a:buSzPts val="1800"/>
              <a:buFont typeface="Calibri"/>
              <a:buNone/>
            </a:pPr>
            <a:br>
              <a:rPr lang="en-US" sz="2600" b="0" i="0" u="none" strike="noStrike">
                <a:solidFill>
                  <a:srgbClr val="000000"/>
                </a:solidFill>
                <a:latin typeface="Calibri"/>
                <a:ea typeface="Calibri"/>
                <a:cs typeface="Calibri"/>
                <a:sym typeface="Calibri"/>
              </a:rPr>
            </a:br>
            <a:br>
              <a:rPr lang="en-US" sz="2600">
                <a:solidFill>
                  <a:schemeClr val="dk1"/>
                </a:solidFill>
                <a:latin typeface="Calibri"/>
                <a:ea typeface="Calibri"/>
                <a:cs typeface="Calibri"/>
                <a:sym typeface="Calibri"/>
              </a:rPr>
            </a:br>
            <a:endParaRPr sz="26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5"/>
          <p:cNvPicPr preferRelativeResize="0"/>
          <p:nvPr/>
        </p:nvPicPr>
        <p:blipFill rotWithShape="1">
          <a:blip r:embed="rId3">
            <a:alphaModFix/>
          </a:blip>
          <a:srcRect/>
          <a:stretch/>
        </p:blipFill>
        <p:spPr>
          <a:xfrm>
            <a:off x="546851" y="200085"/>
            <a:ext cx="9410432" cy="6457830"/>
          </a:xfrm>
          <a:prstGeom prst="rect">
            <a:avLst/>
          </a:prstGeom>
          <a:noFill/>
          <a:ln>
            <a:noFill/>
          </a:ln>
        </p:spPr>
      </p:pic>
      <p:pic>
        <p:nvPicPr>
          <p:cNvPr id="127" name="Google Shape;127;p5" descr="Pony Club bar.jpg"/>
          <p:cNvPicPr preferRelativeResize="0"/>
          <p:nvPr/>
        </p:nvPicPr>
        <p:blipFill rotWithShape="1">
          <a:blip r:embed="rId4">
            <a:alphaModFix/>
          </a:blip>
          <a:srcRect/>
          <a:stretch/>
        </p:blipFill>
        <p:spPr>
          <a:xfrm>
            <a:off x="0" y="-5558"/>
            <a:ext cx="12192000" cy="331236"/>
          </a:xfrm>
          <a:prstGeom prst="rect">
            <a:avLst/>
          </a:prstGeom>
          <a:noFill/>
          <a:ln>
            <a:noFill/>
          </a:ln>
        </p:spPr>
      </p:pic>
      <p:pic>
        <p:nvPicPr>
          <p:cNvPr id="128" name="Google Shape;128;p5" descr="Pony Club bar.jpg"/>
          <p:cNvPicPr preferRelativeResize="0"/>
          <p:nvPr/>
        </p:nvPicPr>
        <p:blipFill rotWithShape="1">
          <a:blip r:embed="rId4">
            <a:alphaModFix/>
          </a:blip>
          <a:srcRect/>
          <a:stretch/>
        </p:blipFill>
        <p:spPr>
          <a:xfrm>
            <a:off x="0" y="6539677"/>
            <a:ext cx="12192000" cy="331236"/>
          </a:xfrm>
          <a:prstGeom prst="rect">
            <a:avLst/>
          </a:prstGeom>
          <a:noFill/>
          <a:ln>
            <a:noFill/>
          </a:ln>
        </p:spPr>
      </p:pic>
      <p:pic>
        <p:nvPicPr>
          <p:cNvPr id="129" name="Google Shape;129;p5" descr="Pony Club bar.jpg"/>
          <p:cNvPicPr preferRelativeResize="0"/>
          <p:nvPr/>
        </p:nvPicPr>
        <p:blipFill rotWithShape="1">
          <a:blip r:embed="rId4">
            <a:alphaModFix/>
          </a:blip>
          <a:srcRect/>
          <a:stretch/>
        </p:blipFill>
        <p:spPr>
          <a:xfrm>
            <a:off x="0" y="-5559"/>
            <a:ext cx="9144000" cy="382385"/>
          </a:xfrm>
          <a:prstGeom prst="rect">
            <a:avLst/>
          </a:prstGeom>
          <a:noFill/>
          <a:ln>
            <a:noFill/>
          </a:ln>
        </p:spPr>
      </p:pic>
      <p:pic>
        <p:nvPicPr>
          <p:cNvPr id="130" name="Google Shape;130;p5" descr="Pony Club bar.jpg"/>
          <p:cNvPicPr preferRelativeResize="0"/>
          <p:nvPr/>
        </p:nvPicPr>
        <p:blipFill rotWithShape="1">
          <a:blip r:embed="rId4">
            <a:alphaModFix/>
          </a:blip>
          <a:srcRect/>
          <a:stretch/>
        </p:blipFill>
        <p:spPr>
          <a:xfrm>
            <a:off x="0" y="6489572"/>
            <a:ext cx="9144000" cy="382385"/>
          </a:xfrm>
          <a:prstGeom prst="rect">
            <a:avLst/>
          </a:prstGeom>
          <a:noFill/>
          <a:ln>
            <a:noFill/>
          </a:ln>
        </p:spPr>
      </p:pic>
      <p:sp>
        <p:nvSpPr>
          <p:cNvPr id="131" name="Google Shape;131;p5"/>
          <p:cNvSpPr txBox="1"/>
          <p:nvPr/>
        </p:nvSpPr>
        <p:spPr>
          <a:xfrm>
            <a:off x="3127275" y="2801538"/>
            <a:ext cx="8994000" cy="35094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600">
              <a:solidFill>
                <a:schemeClr val="dk1"/>
              </a:solidFill>
              <a:latin typeface="Calibri"/>
              <a:ea typeface="Calibri"/>
              <a:cs typeface="Calibri"/>
              <a:sym typeface="Calibri"/>
            </a:endParaRPr>
          </a:p>
          <a:p>
            <a:pPr marL="0" marR="0" lvl="0" indent="0" algn="l" rtl="0">
              <a:spcBef>
                <a:spcPts val="0"/>
              </a:spcBef>
              <a:spcAft>
                <a:spcPts val="0"/>
              </a:spcAft>
              <a:buNone/>
            </a:pPr>
            <a:r>
              <a:rPr lang="en-US" sz="2600">
                <a:solidFill>
                  <a:schemeClr val="dk1"/>
                </a:solidFill>
                <a:latin typeface="Calibri"/>
                <a:ea typeface="Calibri"/>
                <a:cs typeface="Calibri"/>
                <a:sym typeface="Calibri"/>
              </a:rPr>
              <a:t>Why Statement:</a:t>
            </a:r>
            <a:endParaRPr/>
          </a:p>
          <a:p>
            <a:pPr marL="0" marR="0" lvl="0" indent="0" algn="l" rtl="0">
              <a:spcBef>
                <a:spcPts val="0"/>
              </a:spcBef>
              <a:spcAft>
                <a:spcPts val="0"/>
              </a:spcAft>
              <a:buNone/>
            </a:pPr>
            <a:endParaRPr sz="26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The “Why” of USPC is to inspire and educate all generations to develop a sense of responsibility and respect for self, others, and their equine partners.</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32" name="Google Shape;132;p5"/>
          <p:cNvSpPr txBox="1"/>
          <p:nvPr/>
        </p:nvSpPr>
        <p:spPr>
          <a:xfrm>
            <a:off x="3127275" y="793500"/>
            <a:ext cx="8626500" cy="19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50">
                <a:solidFill>
                  <a:srgbClr val="333333"/>
                </a:solidFill>
                <a:highlight>
                  <a:srgbClr val="FFFFFF"/>
                </a:highlight>
              </a:rPr>
              <a:t>The United States Pony Clubs, Inc. is an educational organization which builds the foundations of teamwork and sportsmanship through riding, mounted sports, care of horses and ponies, while developing and enhancing leadership, confidence, responsibility, and a sense of community in its youth and adult members</a:t>
            </a:r>
            <a:r>
              <a:rPr lang="en-US" sz="2350">
                <a:solidFill>
                  <a:srgbClr val="333333"/>
                </a:solidFill>
                <a:highlight>
                  <a:srgbClr val="FFFFFF"/>
                </a:highlight>
              </a:rPr>
              <a:t>.</a:t>
            </a:r>
            <a:endParaRPr sz="2800">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g1018e1e2ac5_0_31"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586" name="Google Shape;586;g1018e1e2ac5_0_31"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587" name="Google Shape;587;g1018e1e2ac5_0_31"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588" name="Google Shape;588;g1018e1e2ac5_0_31"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589" name="Google Shape;589;g1018e1e2ac5_0_31"/>
          <p:cNvSpPr/>
          <p:nvPr/>
        </p:nvSpPr>
        <p:spPr>
          <a:xfrm>
            <a:off x="38100" y="376826"/>
            <a:ext cx="12192000" cy="6678900"/>
          </a:xfrm>
          <a:prstGeom prst="rect">
            <a:avLst/>
          </a:prstGeom>
          <a:noFill/>
          <a:ln>
            <a:noFill/>
          </a:ln>
        </p:spPr>
        <p:txBody>
          <a:bodyPr spcFirstLastPara="1" wrap="square" lIns="91425" tIns="45700" rIns="91425" bIns="45700" anchor="t" anchorCtr="0">
            <a:noAutofit/>
          </a:bodyPr>
          <a:lstStyle/>
          <a:p>
            <a:pPr marL="0" marR="0" lvl="0" indent="457200" algn="ctr" rtl="0">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	RIC: Updates continued..</a:t>
            </a:r>
            <a:endParaRPr sz="3600" b="1" i="0" u="none" strike="noStrike" cap="none">
              <a:solidFill>
                <a:srgbClr val="000000"/>
              </a:solidFill>
              <a:latin typeface="Calibri"/>
              <a:ea typeface="Calibri"/>
              <a:cs typeface="Calibri"/>
              <a:sym typeface="Calibri"/>
            </a:endParaRPr>
          </a:p>
          <a:p>
            <a:pPr marL="0" marR="0" lvl="0" indent="457200" algn="l" rtl="0">
              <a:spcBef>
                <a:spcPts val="0"/>
              </a:spcBef>
              <a:spcAft>
                <a:spcPts val="0"/>
              </a:spcAft>
              <a:buClr>
                <a:srgbClr val="000000"/>
              </a:buClr>
              <a:buSzPts val="2600"/>
              <a:buFont typeface="Calibri"/>
              <a:buNone/>
            </a:pPr>
            <a:r>
              <a:rPr lang="en-US" sz="2500" b="0" i="0" u="sng" strike="noStrike" cap="none">
                <a:solidFill>
                  <a:srgbClr val="000000"/>
                </a:solidFill>
                <a:latin typeface="Calibri"/>
                <a:ea typeface="Calibri"/>
                <a:cs typeface="Calibri"/>
                <a:sym typeface="Calibri"/>
              </a:rPr>
              <a:t>Goals for next year(2022)</a:t>
            </a:r>
            <a:endParaRPr sz="2500" b="0" i="0" u="sng" strike="noStrike" cap="none">
              <a:solidFill>
                <a:srgbClr val="000000"/>
              </a:solidFill>
              <a:latin typeface="Calibri"/>
              <a:ea typeface="Calibri"/>
              <a:cs typeface="Calibri"/>
              <a:sym typeface="Calibri"/>
            </a:endParaRPr>
          </a:p>
          <a:p>
            <a:pPr marL="457200" marR="0" lvl="0" indent="-457200" algn="l" rtl="0">
              <a:spcBef>
                <a:spcPts val="1000"/>
              </a:spcBef>
              <a:spcAft>
                <a:spcPts val="0"/>
              </a:spcAft>
              <a:buClr>
                <a:srgbClr val="000000"/>
              </a:buClr>
              <a:buSzPts val="2600"/>
              <a:buFont typeface="Arial"/>
              <a:buChar char="•"/>
            </a:pPr>
            <a:r>
              <a:rPr lang="en-US" sz="2600" b="1">
                <a:latin typeface="Calibri"/>
                <a:ea typeface="Calibri"/>
                <a:cs typeface="Calibri"/>
                <a:sym typeface="Calibri"/>
              </a:rPr>
              <a:t>Visiting RICs: we are coming to your club/center!</a:t>
            </a:r>
            <a:endParaRPr sz="2600" b="1">
              <a:latin typeface="Calibri"/>
              <a:ea typeface="Calibri"/>
              <a:cs typeface="Calibri"/>
              <a:sym typeface="Calibri"/>
            </a:endParaRPr>
          </a:p>
          <a:p>
            <a:pPr marL="742950" marR="0" lvl="1" indent="-260350" algn="l" rtl="0">
              <a:lnSpc>
                <a:spcPct val="100000"/>
              </a:lnSpc>
              <a:spcBef>
                <a:spcPts val="0"/>
              </a:spcBef>
              <a:spcAft>
                <a:spcPts val="0"/>
              </a:spcAft>
              <a:buSzPts val="2200"/>
              <a:buChar char="•"/>
            </a:pPr>
            <a:r>
              <a:rPr lang="en-US" sz="2200">
                <a:latin typeface="Calibri"/>
                <a:ea typeface="Calibri"/>
                <a:cs typeface="Calibri"/>
                <a:sym typeface="Calibri"/>
              </a:rPr>
              <a:t>We would like to make sure one of the RICs is hired to teach for one of your Pony Club meetings in 2022</a:t>
            </a:r>
            <a:endParaRPr sz="2200">
              <a:latin typeface="Calibri"/>
              <a:ea typeface="Calibri"/>
              <a:cs typeface="Calibri"/>
              <a:sym typeface="Calibri"/>
            </a:endParaRPr>
          </a:p>
          <a:p>
            <a:pPr marL="1371600" marR="0" lvl="2" indent="-349250" algn="l" rtl="0">
              <a:lnSpc>
                <a:spcPct val="100000"/>
              </a:lnSpc>
              <a:spcBef>
                <a:spcPts val="0"/>
              </a:spcBef>
              <a:spcAft>
                <a:spcPts val="0"/>
              </a:spcAft>
              <a:buSzPts val="1900"/>
              <a:buFont typeface="Calibri"/>
              <a:buChar char="■"/>
            </a:pPr>
            <a:r>
              <a:rPr lang="en-US" sz="1900">
                <a:latin typeface="Calibri"/>
                <a:ea typeface="Calibri"/>
                <a:cs typeface="Calibri"/>
                <a:sym typeface="Calibri"/>
              </a:rPr>
              <a:t>This is to ensure your club/center has the opportunity to </a:t>
            </a:r>
            <a:r>
              <a:rPr lang="en-US" sz="1900" b="1">
                <a:latin typeface="Calibri"/>
                <a:ea typeface="Calibri"/>
                <a:cs typeface="Calibri"/>
                <a:sym typeface="Calibri"/>
              </a:rPr>
              <a:t>receive instruction that is deeply rooted in the Pony Club curriculum </a:t>
            </a:r>
            <a:endParaRPr sz="1900" b="1">
              <a:latin typeface="Calibri"/>
              <a:ea typeface="Calibri"/>
              <a:cs typeface="Calibri"/>
              <a:sym typeface="Calibri"/>
            </a:endParaRPr>
          </a:p>
          <a:p>
            <a:pPr marL="1828800" marR="0" lvl="3" indent="-349250" algn="l" rtl="0">
              <a:lnSpc>
                <a:spcPct val="100000"/>
              </a:lnSpc>
              <a:spcBef>
                <a:spcPts val="0"/>
              </a:spcBef>
              <a:spcAft>
                <a:spcPts val="0"/>
              </a:spcAft>
              <a:buSzPts val="1900"/>
              <a:buFont typeface="Calibri"/>
              <a:buChar char="●"/>
            </a:pPr>
            <a:r>
              <a:rPr lang="en-US" sz="1900">
                <a:latin typeface="Calibri"/>
                <a:ea typeface="Calibri"/>
                <a:cs typeface="Calibri"/>
                <a:sym typeface="Calibri"/>
              </a:rPr>
              <a:t>From safety checks to warm up discussions to exercises closely centered around the SOPs</a:t>
            </a:r>
            <a:endParaRPr sz="1900">
              <a:latin typeface="Calibri"/>
              <a:ea typeface="Calibri"/>
              <a:cs typeface="Calibri"/>
              <a:sym typeface="Calibri"/>
            </a:endParaRPr>
          </a:p>
          <a:p>
            <a:pPr marL="1371600" marR="0" lvl="2" indent="-349250" algn="l" rtl="0">
              <a:lnSpc>
                <a:spcPct val="100000"/>
              </a:lnSpc>
              <a:spcBef>
                <a:spcPts val="0"/>
              </a:spcBef>
              <a:spcAft>
                <a:spcPts val="0"/>
              </a:spcAft>
              <a:buSzPts val="1900"/>
              <a:buFont typeface="Calibri"/>
              <a:buChar char="■"/>
            </a:pPr>
            <a:r>
              <a:rPr lang="en-US" sz="1900">
                <a:latin typeface="Calibri"/>
                <a:ea typeface="Calibri"/>
                <a:cs typeface="Calibri"/>
                <a:sym typeface="Calibri"/>
              </a:rPr>
              <a:t>On the meeting that the RIC is coming to your club/center, we will work with you leaders to build a lesson schedule that day that offers a </a:t>
            </a:r>
            <a:r>
              <a:rPr lang="en-US" sz="1900" b="1">
                <a:latin typeface="Calibri"/>
                <a:ea typeface="Calibri"/>
                <a:cs typeface="Calibri"/>
                <a:sym typeface="Calibri"/>
              </a:rPr>
              <a:t>teaching to teach opportunity </a:t>
            </a:r>
            <a:r>
              <a:rPr lang="en-US" sz="1900">
                <a:latin typeface="Calibri"/>
                <a:ea typeface="Calibri"/>
                <a:cs typeface="Calibri"/>
                <a:sym typeface="Calibri"/>
              </a:rPr>
              <a:t>for your upper level members in the ring/HM</a:t>
            </a:r>
            <a:endParaRPr sz="1900">
              <a:latin typeface="Calibri"/>
              <a:ea typeface="Calibri"/>
              <a:cs typeface="Calibri"/>
              <a:sym typeface="Calibri"/>
            </a:endParaRPr>
          </a:p>
          <a:p>
            <a:pPr marL="1371600" lvl="0" indent="0" algn="l" rtl="0">
              <a:spcBef>
                <a:spcPts val="0"/>
              </a:spcBef>
              <a:spcAft>
                <a:spcPts val="0"/>
              </a:spcAft>
              <a:buNone/>
            </a:pPr>
            <a:endParaRPr sz="1900">
              <a:solidFill>
                <a:schemeClr val="dk1"/>
              </a:solidFill>
              <a:latin typeface="Calibri"/>
              <a:ea typeface="Calibri"/>
              <a:cs typeface="Calibri"/>
              <a:sym typeface="Calibri"/>
            </a:endParaRPr>
          </a:p>
          <a:p>
            <a:pPr marL="0" lvl="0" indent="0" algn="l" rtl="0">
              <a:spcBef>
                <a:spcPts val="0"/>
              </a:spcBef>
              <a:spcAft>
                <a:spcPts val="0"/>
              </a:spcAft>
              <a:buNone/>
            </a:pPr>
            <a:r>
              <a:rPr lang="en-US" sz="1900">
                <a:solidFill>
                  <a:schemeClr val="dk1"/>
                </a:solidFill>
                <a:latin typeface="Calibri"/>
                <a:ea typeface="Calibri"/>
                <a:cs typeface="Calibri"/>
                <a:sym typeface="Calibri"/>
              </a:rPr>
              <a:t>This is a also great opportunity for leaders to observe qualities of instructors when you are hiring others, especially though outside of Pony Club(remember to have them attend a S&amp;C Clinic) and a reminder of how to make your meetings truly and uniquely Pony Club experience.</a:t>
            </a:r>
            <a:endParaRPr sz="19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47"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595" name="Google Shape;595;p47"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596" name="Google Shape;596;p47"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597" name="Google Shape;597;p47"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598" name="Google Shape;598;p47"/>
          <p:cNvSpPr/>
          <p:nvPr/>
        </p:nvSpPr>
        <p:spPr>
          <a:xfrm>
            <a:off x="38100" y="376826"/>
            <a:ext cx="12192000" cy="6678752"/>
          </a:xfrm>
          <a:prstGeom prst="rect">
            <a:avLst/>
          </a:prstGeom>
          <a:noFill/>
          <a:ln>
            <a:noFill/>
          </a:ln>
        </p:spPr>
        <p:txBody>
          <a:bodyPr spcFirstLastPara="1" wrap="square" lIns="91425" tIns="45700" rIns="91425" bIns="45700" anchor="t" anchorCtr="0">
            <a:noAutofit/>
          </a:bodyPr>
          <a:lstStyle/>
          <a:p>
            <a:pPr marL="0" marR="0" lvl="0" indent="457200" algn="ctr" rtl="0">
              <a:spcBef>
                <a:spcPts val="0"/>
              </a:spcBef>
              <a:spcAft>
                <a:spcPts val="0"/>
              </a:spcAft>
              <a:buClr>
                <a:srgbClr val="000000"/>
              </a:buClr>
              <a:buSzPts val="3600"/>
              <a:buFont typeface="Calibri"/>
              <a:buNone/>
            </a:pPr>
            <a:r>
              <a:rPr lang="en-US" sz="3600" b="1" i="0" u="none" strike="noStrike" cap="none">
                <a:solidFill>
                  <a:srgbClr val="000000"/>
                </a:solidFill>
                <a:latin typeface="Calibri"/>
                <a:ea typeface="Calibri"/>
                <a:cs typeface="Calibri"/>
                <a:sym typeface="Calibri"/>
              </a:rPr>
              <a:t>	RIC: Updates</a:t>
            </a:r>
            <a:endParaRPr sz="3600" b="1" i="0" u="none" strike="noStrike" cap="none">
              <a:solidFill>
                <a:srgbClr val="000000"/>
              </a:solidFill>
              <a:latin typeface="Calibri"/>
              <a:ea typeface="Calibri"/>
              <a:cs typeface="Calibri"/>
              <a:sym typeface="Calibri"/>
            </a:endParaRPr>
          </a:p>
          <a:p>
            <a:pPr marL="0" marR="0" lvl="0" indent="457200" algn="l" rtl="0">
              <a:spcBef>
                <a:spcPts val="0"/>
              </a:spcBef>
              <a:spcAft>
                <a:spcPts val="0"/>
              </a:spcAft>
              <a:buClr>
                <a:srgbClr val="000000"/>
              </a:buClr>
              <a:buSzPts val="2600"/>
              <a:buFont typeface="Calibri"/>
              <a:buNone/>
            </a:pPr>
            <a:r>
              <a:rPr lang="en-US" sz="2500" b="0" i="0" u="sng" strike="noStrike" cap="none">
                <a:solidFill>
                  <a:srgbClr val="000000"/>
                </a:solidFill>
                <a:latin typeface="Calibri"/>
                <a:ea typeface="Calibri"/>
                <a:cs typeface="Calibri"/>
                <a:sym typeface="Calibri"/>
              </a:rPr>
              <a:t>Goals for next year(2022)</a:t>
            </a:r>
            <a:endParaRPr sz="2500" b="0" i="0" u="sng" strike="noStrike" cap="none">
              <a:solidFill>
                <a:srgbClr val="000000"/>
              </a:solidFill>
              <a:latin typeface="Calibri"/>
              <a:ea typeface="Calibri"/>
              <a:cs typeface="Calibri"/>
              <a:sym typeface="Calibri"/>
            </a:endParaRPr>
          </a:p>
          <a:p>
            <a:pPr marL="457200" marR="0" lvl="0" indent="-438150" algn="l" rtl="0">
              <a:spcBef>
                <a:spcPts val="1000"/>
              </a:spcBef>
              <a:spcAft>
                <a:spcPts val="0"/>
              </a:spcAft>
              <a:buClr>
                <a:srgbClr val="000000"/>
              </a:buClr>
              <a:buSzPts val="2300"/>
              <a:buFont typeface="Arial"/>
              <a:buChar char="•"/>
            </a:pPr>
            <a:r>
              <a:rPr lang="en-US" sz="2300" b="1">
                <a:latin typeface="Calibri"/>
                <a:ea typeface="Calibri"/>
                <a:cs typeface="Calibri"/>
                <a:sym typeface="Calibri"/>
              </a:rPr>
              <a:t>Website resources </a:t>
            </a:r>
            <a:endParaRPr sz="2300" b="1">
              <a:latin typeface="Calibri"/>
              <a:ea typeface="Calibri"/>
              <a:cs typeface="Calibri"/>
              <a:sym typeface="Calibri"/>
            </a:endParaRPr>
          </a:p>
          <a:p>
            <a:pPr marL="742950" marR="0" lvl="1" indent="-241300" algn="l" rtl="0">
              <a:lnSpc>
                <a:spcPct val="100000"/>
              </a:lnSpc>
              <a:spcBef>
                <a:spcPts val="0"/>
              </a:spcBef>
              <a:spcAft>
                <a:spcPts val="0"/>
              </a:spcAft>
              <a:buSzPts val="1900"/>
              <a:buChar char="•"/>
            </a:pPr>
            <a:r>
              <a:rPr lang="en-US" sz="1900">
                <a:latin typeface="Calibri"/>
                <a:ea typeface="Calibri"/>
                <a:cs typeface="Calibri"/>
                <a:sym typeface="Calibri"/>
              </a:rPr>
              <a:t>Update list of S&amp;C attendees and C1+ members interested in teaching/being examiners with club/center needs</a:t>
            </a:r>
            <a:endParaRPr sz="1900">
              <a:latin typeface="Calibri"/>
              <a:ea typeface="Calibri"/>
              <a:cs typeface="Calibri"/>
              <a:sym typeface="Calibri"/>
            </a:endParaRPr>
          </a:p>
          <a:p>
            <a:pPr marL="742950" marR="0" lvl="1" indent="-241300" algn="l" rtl="0">
              <a:lnSpc>
                <a:spcPct val="100000"/>
              </a:lnSpc>
              <a:spcBef>
                <a:spcPts val="0"/>
              </a:spcBef>
              <a:spcAft>
                <a:spcPts val="0"/>
              </a:spcAft>
              <a:buSzPts val="1900"/>
              <a:buChar char="•"/>
            </a:pPr>
            <a:r>
              <a:rPr lang="en-US" sz="1900">
                <a:latin typeface="Calibri"/>
                <a:ea typeface="Calibri"/>
                <a:cs typeface="Calibri"/>
                <a:sym typeface="Calibri"/>
              </a:rPr>
              <a:t>Gather larger list of existing club/center instructors/examiners with areas served for larger accessibility </a:t>
            </a:r>
            <a:endParaRPr sz="1900">
              <a:latin typeface="Calibri"/>
              <a:ea typeface="Calibri"/>
              <a:cs typeface="Calibri"/>
              <a:sym typeface="Calibri"/>
            </a:endParaRPr>
          </a:p>
          <a:p>
            <a:pPr marL="457200" lvl="0" indent="-374650" algn="l" rtl="0">
              <a:spcBef>
                <a:spcPts val="1000"/>
              </a:spcBef>
              <a:spcAft>
                <a:spcPts val="0"/>
              </a:spcAft>
              <a:buClr>
                <a:schemeClr val="dk1"/>
              </a:buClr>
              <a:buSzPts val="2300"/>
              <a:buChar char="•"/>
            </a:pPr>
            <a:r>
              <a:rPr lang="en-US" sz="2300" b="1">
                <a:solidFill>
                  <a:schemeClr val="dk1"/>
                </a:solidFill>
                <a:latin typeface="Calibri"/>
                <a:ea typeface="Calibri"/>
                <a:cs typeface="Calibri"/>
                <a:sym typeface="Calibri"/>
              </a:rPr>
              <a:t>RIC Update Email </a:t>
            </a:r>
            <a:endParaRPr sz="2300" b="1">
              <a:solidFill>
                <a:schemeClr val="dk1"/>
              </a:solidFill>
              <a:latin typeface="Calibri"/>
              <a:ea typeface="Calibri"/>
              <a:cs typeface="Calibri"/>
              <a:sym typeface="Calibri"/>
            </a:endParaRPr>
          </a:p>
          <a:p>
            <a:pPr marL="914400" lvl="1" indent="-349250" algn="l" rtl="0">
              <a:spcBef>
                <a:spcPts val="0"/>
              </a:spcBef>
              <a:spcAft>
                <a:spcPts val="0"/>
              </a:spcAft>
              <a:buClr>
                <a:schemeClr val="dk1"/>
              </a:buClr>
              <a:buSzPts val="1900"/>
              <a:buChar char="•"/>
            </a:pPr>
            <a:r>
              <a:rPr lang="en-US" sz="1900">
                <a:solidFill>
                  <a:schemeClr val="dk1"/>
                </a:solidFill>
                <a:latin typeface="Calibri"/>
                <a:ea typeface="Calibri"/>
                <a:cs typeface="Calibri"/>
                <a:sym typeface="Calibri"/>
              </a:rPr>
              <a:t>Continue to educate clubs/centers about Pony Club resources for instruction and certifications and offer support in building a meeting calendar</a:t>
            </a:r>
            <a:endParaRPr sz="1900">
              <a:solidFill>
                <a:schemeClr val="dk1"/>
              </a:solidFill>
              <a:latin typeface="Calibri"/>
              <a:ea typeface="Calibri"/>
              <a:cs typeface="Calibri"/>
              <a:sym typeface="Calibri"/>
            </a:endParaRPr>
          </a:p>
          <a:p>
            <a:pPr marL="457200" marR="0" lvl="0" indent="-438150" algn="l" rtl="0">
              <a:spcBef>
                <a:spcPts val="1000"/>
              </a:spcBef>
              <a:spcAft>
                <a:spcPts val="0"/>
              </a:spcAft>
              <a:buClr>
                <a:srgbClr val="000000"/>
              </a:buClr>
              <a:buSzPts val="2300"/>
              <a:buFont typeface="Arial"/>
              <a:buChar char="•"/>
            </a:pPr>
            <a:r>
              <a:rPr lang="en-US" sz="2300" b="1" i="0" u="none" strike="noStrike" cap="none">
                <a:solidFill>
                  <a:srgbClr val="000000"/>
                </a:solidFill>
                <a:latin typeface="Calibri"/>
                <a:ea typeface="Calibri"/>
                <a:cs typeface="Calibri"/>
                <a:sym typeface="Calibri"/>
              </a:rPr>
              <a:t>D-1/D-2 </a:t>
            </a:r>
            <a:r>
              <a:rPr lang="en-US" sz="2300" b="1">
                <a:latin typeface="Calibri"/>
                <a:ea typeface="Calibri"/>
                <a:cs typeface="Calibri"/>
                <a:sym typeface="Calibri"/>
              </a:rPr>
              <a:t>&amp; D-3 through C-2</a:t>
            </a:r>
            <a:r>
              <a:rPr lang="en-US" sz="2300" b="1" i="0" u="none" strike="noStrike" cap="none">
                <a:solidFill>
                  <a:srgbClr val="000000"/>
                </a:solidFill>
                <a:latin typeface="Calibri"/>
                <a:ea typeface="Calibri"/>
                <a:cs typeface="Calibri"/>
                <a:sym typeface="Calibri"/>
              </a:rPr>
              <a:t> Standards and Certification Clinic and </a:t>
            </a:r>
            <a:r>
              <a:rPr lang="en-US" sz="2300" b="1">
                <a:latin typeface="Calibri"/>
                <a:ea typeface="Calibri"/>
                <a:cs typeface="Calibri"/>
                <a:sym typeface="Calibri"/>
              </a:rPr>
              <a:t>“Examiner Training”</a:t>
            </a:r>
            <a:endParaRPr sz="2300" b="1"/>
          </a:p>
          <a:p>
            <a:pPr marL="742950" marR="0" lvl="1" indent="-241300" algn="l" rtl="0">
              <a:lnSpc>
                <a:spcPct val="100000"/>
              </a:lnSpc>
              <a:spcBef>
                <a:spcPts val="0"/>
              </a:spcBef>
              <a:spcAft>
                <a:spcPts val="0"/>
              </a:spcAft>
              <a:buSzPts val="1900"/>
              <a:buChar char="•"/>
            </a:pPr>
            <a:r>
              <a:rPr lang="en-US" sz="1900">
                <a:latin typeface="Calibri"/>
                <a:ea typeface="Calibri"/>
                <a:cs typeface="Calibri"/>
                <a:sym typeface="Calibri"/>
              </a:rPr>
              <a:t>Important for instructors &amp; examiners, “Examiner Training” portion is great for new D1/D2 examiners</a:t>
            </a:r>
            <a:endParaRPr sz="1900">
              <a:latin typeface="Calibri"/>
              <a:ea typeface="Calibri"/>
              <a:cs typeface="Calibri"/>
              <a:sym typeface="Calibri"/>
            </a:endParaRPr>
          </a:p>
          <a:p>
            <a:pPr marL="742950" marR="0" lvl="1" indent="-241300" algn="l" rtl="0">
              <a:lnSpc>
                <a:spcPct val="100000"/>
              </a:lnSpc>
              <a:spcBef>
                <a:spcPts val="0"/>
              </a:spcBef>
              <a:spcAft>
                <a:spcPts val="0"/>
              </a:spcAft>
              <a:buSzPts val="1900"/>
              <a:buChar char="•"/>
            </a:pPr>
            <a:r>
              <a:rPr lang="en-US" sz="1900">
                <a:latin typeface="Calibri"/>
                <a:ea typeface="Calibri"/>
                <a:cs typeface="Calibri"/>
                <a:sym typeface="Calibri"/>
              </a:rPr>
              <a:t>A virtual “how to do a testing” session, including discussion around standards with pictures and videos</a:t>
            </a:r>
            <a:endParaRPr sz="1900">
              <a:latin typeface="Calibri"/>
              <a:ea typeface="Calibri"/>
              <a:cs typeface="Calibri"/>
              <a:sym typeface="Calibri"/>
            </a:endParaRPr>
          </a:p>
          <a:p>
            <a:pPr marL="742950" marR="0" lvl="1" indent="-241300" algn="l" rtl="0">
              <a:lnSpc>
                <a:spcPct val="100000"/>
              </a:lnSpc>
              <a:spcBef>
                <a:spcPts val="0"/>
              </a:spcBef>
              <a:spcAft>
                <a:spcPts val="0"/>
              </a:spcAft>
              <a:buSzPts val="1900"/>
              <a:buChar char="•"/>
            </a:pPr>
            <a:r>
              <a:rPr lang="en-US" sz="1900" u="sng">
                <a:latin typeface="Calibri"/>
                <a:ea typeface="Calibri"/>
                <a:cs typeface="Calibri"/>
                <a:sym typeface="Calibri"/>
              </a:rPr>
              <a:t>Goal</a:t>
            </a:r>
            <a:r>
              <a:rPr lang="en-US" sz="1900">
                <a:latin typeface="Calibri"/>
                <a:ea typeface="Calibri"/>
                <a:cs typeface="Calibri"/>
                <a:sym typeface="Calibri"/>
              </a:rPr>
              <a:t> to </a:t>
            </a:r>
            <a:r>
              <a:rPr lang="en-US" sz="1900">
                <a:solidFill>
                  <a:schemeClr val="dk1"/>
                </a:solidFill>
                <a:latin typeface="Calibri"/>
                <a:ea typeface="Calibri"/>
                <a:cs typeface="Calibri"/>
                <a:sym typeface="Calibri"/>
              </a:rPr>
              <a:t>offer an in person clinic again as we are able to manage COVID more</a:t>
            </a:r>
            <a:endParaRPr sz="1900">
              <a:solidFill>
                <a:schemeClr val="dk1"/>
              </a:solidFill>
              <a:latin typeface="Calibri"/>
              <a:ea typeface="Calibri"/>
              <a:cs typeface="Calibri"/>
              <a:sym typeface="Calibri"/>
            </a:endParaRPr>
          </a:p>
          <a:p>
            <a:pPr marL="0" marR="0" lvl="0" indent="19050" algn="l" rtl="0">
              <a:spcBef>
                <a:spcPts val="1000"/>
              </a:spcBef>
              <a:spcAft>
                <a:spcPts val="0"/>
              </a:spcAft>
              <a:buClr>
                <a:srgbClr val="000000"/>
              </a:buClr>
              <a:buSzPts val="2300"/>
              <a:buFont typeface="Arial"/>
              <a:buChar char="•"/>
            </a:pPr>
            <a:r>
              <a:rPr lang="en-US" sz="2300" b="1" i="0" u="none" strike="noStrike" cap="none">
                <a:solidFill>
                  <a:srgbClr val="000000"/>
                </a:solidFill>
                <a:latin typeface="Calibri"/>
                <a:ea typeface="Calibri"/>
                <a:cs typeface="Calibri"/>
                <a:sym typeface="Calibri"/>
              </a:rPr>
              <a:t>UL (C3/HB/HA/B/A Prep Clinics: Mounted &amp; HM)</a:t>
            </a:r>
            <a:endParaRPr sz="2300" b="1" i="0" u="none" strike="noStrike" cap="none">
              <a:solidFill>
                <a:srgbClr val="000000"/>
              </a:solidFill>
              <a:latin typeface="Arial"/>
              <a:ea typeface="Arial"/>
              <a:cs typeface="Arial"/>
              <a:sym typeface="Arial"/>
            </a:endParaRPr>
          </a:p>
          <a:p>
            <a:pPr marL="742950" marR="0" lvl="1" indent="-241300" algn="l" rtl="0">
              <a:spcBef>
                <a:spcPts val="0"/>
              </a:spcBef>
              <a:spcAft>
                <a:spcPts val="0"/>
              </a:spcAft>
              <a:buClr>
                <a:srgbClr val="000000"/>
              </a:buClr>
              <a:buSzPts val="1900"/>
              <a:buFont typeface="Arial"/>
              <a:buChar char="•"/>
            </a:pPr>
            <a:r>
              <a:rPr lang="en-US" sz="1900" b="0" i="0" u="none" strike="noStrike" cap="none">
                <a:solidFill>
                  <a:srgbClr val="000000"/>
                </a:solidFill>
                <a:latin typeface="Calibri"/>
                <a:ea typeface="Calibri"/>
                <a:cs typeface="Calibri"/>
                <a:sym typeface="Calibri"/>
              </a:rPr>
              <a:t>Clubs with UL candidates contact Rebecca w/interest so she knows what to plan for</a:t>
            </a:r>
            <a:endParaRPr sz="1900" b="0" i="0" u="none" strike="noStrike" cap="none">
              <a:solidFill>
                <a:srgbClr val="000000"/>
              </a:solidFill>
              <a:latin typeface="Calibri"/>
              <a:ea typeface="Calibri"/>
              <a:cs typeface="Calibri"/>
              <a:sym typeface="Calibri"/>
            </a:endParaRPr>
          </a:p>
          <a:p>
            <a:pPr marL="457200" lvl="0" indent="-374650" algn="l" rtl="0">
              <a:spcBef>
                <a:spcPts val="1000"/>
              </a:spcBef>
              <a:spcAft>
                <a:spcPts val="0"/>
              </a:spcAft>
              <a:buClr>
                <a:schemeClr val="dk1"/>
              </a:buClr>
              <a:buSzPts val="2300"/>
              <a:buChar char="•"/>
            </a:pPr>
            <a:r>
              <a:rPr lang="en-US" sz="2300" b="1">
                <a:solidFill>
                  <a:schemeClr val="dk1"/>
                </a:solidFill>
                <a:latin typeface="Calibri"/>
                <a:ea typeface="Calibri"/>
                <a:cs typeface="Calibri"/>
                <a:sym typeface="Calibri"/>
              </a:rPr>
              <a:t>Visiting RICs and Junior Instructor Program </a:t>
            </a:r>
            <a:endParaRPr sz="2300" b="1">
              <a:solidFill>
                <a:schemeClr val="dk1"/>
              </a:solidFill>
            </a:endParaRPr>
          </a:p>
          <a:p>
            <a:pPr marL="914400" lvl="1" indent="-349250" algn="l" rtl="0">
              <a:spcBef>
                <a:spcPts val="0"/>
              </a:spcBef>
              <a:spcAft>
                <a:spcPts val="0"/>
              </a:spcAft>
              <a:buClr>
                <a:schemeClr val="dk1"/>
              </a:buClr>
              <a:buSzPts val="1900"/>
              <a:buChar char="•"/>
            </a:pPr>
            <a:r>
              <a:rPr lang="en-US" sz="1900">
                <a:solidFill>
                  <a:schemeClr val="dk1"/>
                </a:solidFill>
                <a:latin typeface="Calibri"/>
                <a:ea typeface="Calibri"/>
                <a:cs typeface="Calibri"/>
                <a:sym typeface="Calibri"/>
              </a:rPr>
              <a:t>Teaching to teach opportunities for your Club/Center led by your RICs, seasoned instructors and examiners </a:t>
            </a:r>
            <a:endParaRPr sz="1900">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51"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604" name="Google Shape;604;p51"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605" name="Google Shape;605;p51"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606" name="Google Shape;606;p51"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607" name="Google Shape;607;p51"/>
          <p:cNvSpPr txBox="1">
            <a:spLocks noGrp="1"/>
          </p:cNvSpPr>
          <p:nvPr>
            <p:ph type="ctrTitle"/>
          </p:nvPr>
        </p:nvSpPr>
        <p:spPr>
          <a:xfrm>
            <a:off x="1362076" y="387748"/>
            <a:ext cx="9144000" cy="7330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Rallies</a:t>
            </a:r>
            <a:endParaRPr/>
          </a:p>
        </p:txBody>
      </p:sp>
      <p:sp>
        <p:nvSpPr>
          <p:cNvPr id="608" name="Google Shape;608;p51"/>
          <p:cNvSpPr txBox="1"/>
          <p:nvPr/>
        </p:nvSpPr>
        <p:spPr>
          <a:xfrm>
            <a:off x="914400" y="1543050"/>
            <a:ext cx="10615500" cy="46791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Club/Center Fundraising Rally </a:t>
            </a:r>
            <a:endParaRPr/>
          </a:p>
          <a:p>
            <a:pPr marL="1371600" marR="0" lvl="2" indent="-4572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Any Club/Center may run a rally or other type of Pony Club event to serve as a fundraiser for themselves and take on the Administration of the Rally. (Administration includes, registration and collecting of money)</a:t>
            </a:r>
            <a:endParaRPr/>
          </a:p>
          <a:p>
            <a:pPr marL="914400" marR="0" lvl="2" indent="0" algn="l" rtl="0">
              <a:spcBef>
                <a:spcPts val="0"/>
              </a:spcBef>
              <a:spcAft>
                <a:spcPts val="0"/>
              </a:spcAft>
              <a:buNone/>
            </a:pPr>
            <a:endParaRPr sz="2800" b="0" i="0" u="none" strike="noStrike" cap="none">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Regional  Rallies</a:t>
            </a:r>
            <a:endParaRPr/>
          </a:p>
          <a:p>
            <a:pPr marL="1371600" marR="0" lvl="2" indent="-4572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The Region orders and maintains the Ribbons for all Rallies</a:t>
            </a:r>
            <a:endParaRPr/>
          </a:p>
          <a:p>
            <a:pPr marL="1371600" marR="0" lvl="2" indent="-4572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All registrations for Rallies will be done through the Club/Center not individually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52"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614" name="Google Shape;614;p52"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615" name="Google Shape;615;p52"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616" name="Google Shape;616;p52"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617" name="Google Shape;617;p52"/>
          <p:cNvSpPr txBox="1">
            <a:spLocks noGrp="1"/>
          </p:cNvSpPr>
          <p:nvPr>
            <p:ph type="ctrTitle"/>
          </p:nvPr>
        </p:nvSpPr>
        <p:spPr>
          <a:xfrm>
            <a:off x="1362076" y="387748"/>
            <a:ext cx="9144000" cy="7330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Non-Rallies</a:t>
            </a:r>
            <a:endParaRPr/>
          </a:p>
        </p:txBody>
      </p:sp>
      <p:sp>
        <p:nvSpPr>
          <p:cNvPr id="618" name="Google Shape;618;p52"/>
          <p:cNvSpPr txBox="1"/>
          <p:nvPr/>
        </p:nvSpPr>
        <p:spPr>
          <a:xfrm>
            <a:off x="1071563" y="1471613"/>
            <a:ext cx="10629900" cy="310854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Regional Clinics and Certifications</a:t>
            </a:r>
            <a:endParaRPr/>
          </a:p>
          <a:p>
            <a:pPr marL="1371600" marR="0" lvl="2" indent="-4572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Members may register as individuals or though Club/Center</a:t>
            </a:r>
            <a:endParaRPr/>
          </a:p>
          <a:p>
            <a:pPr marL="1371600" marR="0" lvl="2" indent="-4572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Club/Center and Personal checks will be accepted</a:t>
            </a:r>
            <a:endParaRPr/>
          </a:p>
          <a:p>
            <a:pPr marL="1371600" marR="0" lvl="2" indent="-4572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Members may also pay fees using PayPal but 2.5% must be included to cover PayPal fees</a:t>
            </a:r>
            <a:endParaRPr/>
          </a:p>
          <a:p>
            <a:pPr marL="1371600" marR="0" lvl="2" indent="-4572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The use of Paypal needs prior approval of the Regional Treasurer</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53"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624" name="Google Shape;624;p53"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625" name="Google Shape;625;p53"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626" name="Google Shape;626;p53"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627" name="Google Shape;627;p53"/>
          <p:cNvSpPr txBox="1">
            <a:spLocks noGrp="1"/>
          </p:cNvSpPr>
          <p:nvPr>
            <p:ph type="ctrTitle"/>
          </p:nvPr>
        </p:nvSpPr>
        <p:spPr>
          <a:xfrm>
            <a:off x="1362076" y="387748"/>
            <a:ext cx="9144000" cy="7330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Conflict Resolution</a:t>
            </a:r>
            <a:endParaRPr/>
          </a:p>
        </p:txBody>
      </p:sp>
      <p:sp>
        <p:nvSpPr>
          <p:cNvPr id="628" name="Google Shape;628;p53"/>
          <p:cNvSpPr txBox="1"/>
          <p:nvPr/>
        </p:nvSpPr>
        <p:spPr>
          <a:xfrm>
            <a:off x="914400" y="1071557"/>
            <a:ext cx="10787063" cy="553997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If between members  - consult DC</a:t>
            </a:r>
            <a:endParaRPr/>
          </a:p>
          <a:p>
            <a:pPr marL="1371600" marR="0" lvl="2" indent="-4572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if unresolved DC contacts RS </a:t>
            </a:r>
            <a:endParaRPr/>
          </a:p>
          <a:p>
            <a:pPr marL="914400" marR="0" lvl="2" indent="0" algn="l" rtl="0">
              <a:spcBef>
                <a:spcPts val="0"/>
              </a:spcBef>
              <a:spcAft>
                <a:spcPts val="0"/>
              </a:spcAft>
              <a:buNone/>
            </a:pPr>
            <a:endParaRPr sz="2800" b="0" i="0" u="none" strike="noStrike" cap="none">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If between DC and members, contact the RS</a:t>
            </a:r>
            <a:endParaRPr/>
          </a:p>
          <a:p>
            <a:pPr marL="1371600" marR="0" lvl="2" indent="-4572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The RS  will  notify and may consult the director of regional administration about any conflicts and how they are resolved</a:t>
            </a:r>
            <a:endParaRPr/>
          </a:p>
          <a:p>
            <a:pPr marL="914400" marR="0" lvl="2" indent="0" algn="l" rtl="0">
              <a:spcBef>
                <a:spcPts val="0"/>
              </a:spcBef>
              <a:spcAft>
                <a:spcPts val="0"/>
              </a:spcAft>
              <a:buNone/>
            </a:pPr>
            <a:endParaRPr sz="2800" b="0" i="0" u="none" strike="noStrike" cap="none">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If there is a conflict with the RS, the director of regional administration should be contacted</a:t>
            </a:r>
            <a:endParaRPr/>
          </a:p>
          <a:p>
            <a:pPr marL="457200" marR="0" lvl="0" indent="-279400" algn="l" rtl="0">
              <a:spcBef>
                <a:spcPts val="0"/>
              </a:spcBef>
              <a:spcAft>
                <a:spcPts val="0"/>
              </a:spcAft>
              <a:buClr>
                <a:schemeClr val="dk1"/>
              </a:buClr>
              <a:buSzPts val="2800"/>
              <a:buFont typeface="Noto Sans Symbols"/>
              <a:buNone/>
            </a:pP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Keep written documentation of events and conversations</a:t>
            </a:r>
            <a:endParaRPr/>
          </a:p>
          <a:p>
            <a:pPr marL="1371600" marR="0" lvl="2" indent="-4572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Save emails and text threads that are related</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54"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634" name="Google Shape;634;p54"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635" name="Google Shape;635;p54"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636" name="Google Shape;636;p54"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637" name="Google Shape;637;p54"/>
          <p:cNvSpPr txBox="1"/>
          <p:nvPr/>
        </p:nvSpPr>
        <p:spPr>
          <a:xfrm>
            <a:off x="431511" y="2015457"/>
            <a:ext cx="5856604" cy="2070768"/>
          </a:xfrm>
          <a:prstGeom prst="rect">
            <a:avLst/>
          </a:prstGeom>
          <a:noFill/>
          <a:ln>
            <a:noFill/>
          </a:ln>
        </p:spPr>
        <p:txBody>
          <a:bodyPr spcFirstLastPara="1" wrap="square" lIns="91425" tIns="45700" rIns="91425" bIns="45700" anchor="b" anchorCtr="0">
            <a:normAutofit fontScale="92500" lnSpcReduction="20000"/>
          </a:bodyPr>
          <a:lstStyle/>
          <a:p>
            <a:pPr marL="0" marR="0" lvl="0" indent="0" algn="ctr" rtl="0">
              <a:lnSpc>
                <a:spcPct val="90000"/>
              </a:lnSpc>
              <a:spcBef>
                <a:spcPts val="0"/>
              </a:spcBef>
              <a:spcAft>
                <a:spcPts val="0"/>
              </a:spcAft>
              <a:buClr>
                <a:schemeClr val="dk1"/>
              </a:buClr>
              <a:buSzPct val="100000"/>
              <a:buFont typeface="Calibri"/>
              <a:buNone/>
            </a:pPr>
            <a:r>
              <a:rPr lang="en-US" sz="9300">
                <a:solidFill>
                  <a:schemeClr val="dk1"/>
                </a:solidFill>
                <a:latin typeface="Calibri"/>
                <a:ea typeface="Calibri"/>
                <a:cs typeface="Calibri"/>
                <a:sym typeface="Calibri"/>
              </a:rPr>
              <a:t>10 Minute</a:t>
            </a:r>
            <a:endParaRPr/>
          </a:p>
          <a:p>
            <a:pPr marL="0" marR="0" lvl="0" indent="0" algn="ctr" rtl="0">
              <a:lnSpc>
                <a:spcPct val="90000"/>
              </a:lnSpc>
              <a:spcBef>
                <a:spcPts val="0"/>
              </a:spcBef>
              <a:spcAft>
                <a:spcPts val="0"/>
              </a:spcAft>
              <a:buClr>
                <a:schemeClr val="dk1"/>
              </a:buClr>
              <a:buSzPct val="100000"/>
              <a:buFont typeface="Calibri"/>
              <a:buNone/>
            </a:pPr>
            <a:r>
              <a:rPr lang="en-US" sz="9300">
                <a:solidFill>
                  <a:schemeClr val="dk1"/>
                </a:solidFill>
                <a:latin typeface="Calibri"/>
                <a:ea typeface="Calibri"/>
                <a:cs typeface="Calibri"/>
                <a:sym typeface="Calibri"/>
              </a:rPr>
              <a:t>Break</a:t>
            </a:r>
            <a:r>
              <a:rPr lang="en-US" sz="4000">
                <a:solidFill>
                  <a:schemeClr val="dk1"/>
                </a:solidFill>
                <a:latin typeface="Calibri"/>
                <a:ea typeface="Calibri"/>
                <a:cs typeface="Calibri"/>
                <a:sym typeface="Calibri"/>
              </a:rPr>
              <a:t> </a:t>
            </a:r>
            <a:endParaRPr/>
          </a:p>
        </p:txBody>
      </p:sp>
      <p:pic>
        <p:nvPicPr>
          <p:cNvPr id="638" name="Google Shape;638;p54"/>
          <p:cNvPicPr preferRelativeResize="0"/>
          <p:nvPr/>
        </p:nvPicPr>
        <p:blipFill rotWithShape="1">
          <a:blip r:embed="rId4">
            <a:alphaModFix/>
          </a:blip>
          <a:srcRect t="10000" b="11499"/>
          <a:stretch/>
        </p:blipFill>
        <p:spPr>
          <a:xfrm>
            <a:off x="6807488" y="512920"/>
            <a:ext cx="4953001" cy="583215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55"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644" name="Google Shape;644;p55"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645" name="Google Shape;645;p55"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646" name="Google Shape;646;p55"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647" name="Google Shape;647;p55"/>
          <p:cNvSpPr txBox="1"/>
          <p:nvPr/>
        </p:nvSpPr>
        <p:spPr>
          <a:xfrm>
            <a:off x="356925" y="1347150"/>
            <a:ext cx="11454000" cy="3867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2900">
                <a:solidFill>
                  <a:schemeClr val="dk1"/>
                </a:solidFill>
              </a:rPr>
              <a:t>2:00 pm V.  </a:t>
            </a:r>
            <a:r>
              <a:rPr lang="en-US" sz="2900" b="1">
                <a:solidFill>
                  <a:schemeClr val="dk1"/>
                </a:solidFill>
                <a:highlight>
                  <a:srgbClr val="00FF00"/>
                </a:highlight>
              </a:rPr>
              <a:t>Presentation and Discussion of 2022</a:t>
            </a:r>
            <a:r>
              <a:rPr lang="en-US" sz="2900" b="1">
                <a:solidFill>
                  <a:schemeClr val="dk1"/>
                </a:solidFill>
              </a:rPr>
              <a:t> </a:t>
            </a:r>
            <a:r>
              <a:rPr lang="en-US" sz="2900">
                <a:solidFill>
                  <a:schemeClr val="dk1"/>
                </a:solidFill>
              </a:rPr>
              <a:t>(30 minutes)  </a:t>
            </a:r>
            <a:endParaRPr sz="2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2900">
                <a:solidFill>
                  <a:schemeClr val="dk1"/>
                </a:solidFill>
              </a:rPr>
              <a:t>2:30pm  VI.  </a:t>
            </a:r>
            <a:r>
              <a:rPr lang="en-US" sz="2900" b="1">
                <a:solidFill>
                  <a:schemeClr val="dk1"/>
                </a:solidFill>
              </a:rPr>
              <a:t>Other Business </a:t>
            </a:r>
            <a:r>
              <a:rPr lang="en-US" sz="2900">
                <a:solidFill>
                  <a:schemeClr val="dk1"/>
                </a:solidFill>
              </a:rPr>
              <a:t>(20 minutes)</a:t>
            </a:r>
            <a:endParaRPr sz="2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2900">
                <a:solidFill>
                  <a:schemeClr val="dk1"/>
                </a:solidFill>
              </a:rPr>
              <a:t>                        a.  USPC Annual Fund (3 minutes)</a:t>
            </a:r>
            <a:endParaRPr sz="2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2900">
                <a:solidFill>
                  <a:schemeClr val="dk1"/>
                </a:solidFill>
              </a:rPr>
              <a:t>                        b.  Other?</a:t>
            </a:r>
            <a:endParaRPr sz="2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900">
              <a:solidFill>
                <a:schemeClr val="dk1"/>
              </a:solidFill>
            </a:endParaRPr>
          </a:p>
          <a:p>
            <a:pPr marL="0" lvl="0" indent="0" algn="l" rtl="0">
              <a:spcBef>
                <a:spcPts val="0"/>
              </a:spcBef>
              <a:spcAft>
                <a:spcPts val="0"/>
              </a:spcAft>
              <a:buNone/>
            </a:pPr>
            <a:r>
              <a:rPr lang="en-US" sz="2900">
                <a:solidFill>
                  <a:schemeClr val="dk1"/>
                </a:solidFill>
              </a:rPr>
              <a:t>3:00 pm VII.  </a:t>
            </a:r>
            <a:r>
              <a:rPr lang="en-US" sz="2900" b="1">
                <a:solidFill>
                  <a:schemeClr val="dk1"/>
                </a:solidFill>
              </a:rPr>
              <a:t>Adjournment</a:t>
            </a:r>
            <a:endParaRPr sz="320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56"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653" name="Google Shape;653;p56"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654" name="Google Shape;654;p56"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655" name="Google Shape;655;p56"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656" name="Google Shape;656;p56"/>
          <p:cNvSpPr/>
          <p:nvPr/>
        </p:nvSpPr>
        <p:spPr>
          <a:xfrm>
            <a:off x="423862" y="160060"/>
            <a:ext cx="11344275" cy="77251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000000"/>
                </a:solidFill>
                <a:latin typeface="Calibri"/>
                <a:ea typeface="Calibri"/>
                <a:cs typeface="Calibri"/>
                <a:sym typeface="Calibri"/>
              </a:rPr>
              <a:t>202</a:t>
            </a:r>
            <a:r>
              <a:rPr lang="en-US" sz="4000">
                <a:latin typeface="Calibri"/>
                <a:ea typeface="Calibri"/>
                <a:cs typeface="Calibri"/>
                <a:sym typeface="Calibri"/>
              </a:rPr>
              <a:t>2</a:t>
            </a:r>
            <a:r>
              <a:rPr lang="en-US" sz="4000">
                <a:solidFill>
                  <a:srgbClr val="000000"/>
                </a:solidFill>
                <a:latin typeface="Calibri"/>
                <a:ea typeface="Calibri"/>
                <a:cs typeface="Calibri"/>
                <a:sym typeface="Calibri"/>
              </a:rPr>
              <a:t> Middle California Region Calendar</a:t>
            </a:r>
            <a:endParaRPr/>
          </a:p>
          <a:p>
            <a:pPr marL="0" marR="0" lvl="0" indent="0" algn="l" rtl="0">
              <a:spcBef>
                <a:spcPts val="0"/>
              </a:spcBef>
              <a:spcAft>
                <a:spcPts val="0"/>
              </a:spcAft>
              <a:buNone/>
            </a:pPr>
            <a:r>
              <a:rPr lang="en-US" sz="3000" b="1" u="sng">
                <a:solidFill>
                  <a:srgbClr val="000000"/>
                </a:solidFill>
                <a:latin typeface="Calibri"/>
                <a:ea typeface="Calibri"/>
                <a:cs typeface="Calibri"/>
                <a:sym typeface="Calibri"/>
              </a:rPr>
              <a:t>January</a:t>
            </a:r>
            <a:endParaRPr sz="3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highlight>
                  <a:srgbClr val="FFFF00"/>
                </a:highlight>
                <a:latin typeface="Calibri"/>
                <a:ea typeface="Calibri"/>
                <a:cs typeface="Calibri"/>
                <a:sym typeface="Calibri"/>
              </a:rPr>
              <a:t>Sunday 1/23</a:t>
            </a:r>
            <a:r>
              <a:rPr lang="en-US" sz="2000">
                <a:latin typeface="Calibri"/>
                <a:ea typeface="Calibri"/>
                <a:cs typeface="Calibri"/>
                <a:sym typeface="Calibri"/>
              </a:rPr>
              <a:t> or In Person Peer Review Workshop </a:t>
            </a:r>
            <a:endParaRPr sz="2000">
              <a:latin typeface="Calibri"/>
              <a:ea typeface="Calibri"/>
              <a:cs typeface="Calibri"/>
              <a:sym typeface="Calibri"/>
            </a:endParaRPr>
          </a:p>
          <a:p>
            <a:pPr marL="457200" marR="0" lvl="0" indent="-323850" algn="l" rtl="0">
              <a:spcBef>
                <a:spcPts val="0"/>
              </a:spcBef>
              <a:spcAft>
                <a:spcPts val="0"/>
              </a:spcAft>
              <a:buSzPts val="1500"/>
              <a:buFont typeface="Calibri"/>
              <a:buChar char="-"/>
            </a:pPr>
            <a:r>
              <a:rPr lang="en-US" sz="1500" u="sng">
                <a:latin typeface="Calibri"/>
                <a:ea typeface="Calibri"/>
                <a:cs typeface="Calibri"/>
                <a:sym typeface="Calibri"/>
              </a:rPr>
              <a:t>Organizer</a:t>
            </a:r>
            <a:r>
              <a:rPr lang="en-US" sz="1500">
                <a:latin typeface="Calibri"/>
                <a:ea typeface="Calibri"/>
                <a:cs typeface="Calibri"/>
                <a:sym typeface="Calibri"/>
              </a:rPr>
              <a:t>: Deb Kirsch from Region</a:t>
            </a:r>
            <a:endParaRPr sz="1500">
              <a:latin typeface="Calibri"/>
              <a:ea typeface="Calibri"/>
              <a:cs typeface="Calibri"/>
              <a:sym typeface="Calibri"/>
            </a:endParaRPr>
          </a:p>
          <a:p>
            <a:pPr marL="457200" marR="0" lvl="0" indent="-323850" algn="l" rtl="0">
              <a:spcBef>
                <a:spcPts val="0"/>
              </a:spcBef>
              <a:spcAft>
                <a:spcPts val="0"/>
              </a:spcAft>
              <a:buSzPts val="1500"/>
              <a:buFont typeface="Calibri"/>
              <a:buChar char="-"/>
            </a:pPr>
            <a:r>
              <a:rPr lang="en-US" sz="1500" u="sng">
                <a:latin typeface="Calibri"/>
                <a:ea typeface="Calibri"/>
                <a:cs typeface="Calibri"/>
                <a:sym typeface="Calibri"/>
              </a:rPr>
              <a:t>Location</a:t>
            </a:r>
            <a:r>
              <a:rPr lang="en-US" sz="1500">
                <a:latin typeface="Calibri"/>
                <a:ea typeface="Calibri"/>
                <a:cs typeface="Calibri"/>
                <a:sym typeface="Calibri"/>
              </a:rPr>
              <a:t>: TBD In person (+ maybe virtual component?)</a:t>
            </a:r>
            <a:endParaRPr sz="1500">
              <a:latin typeface="Calibri"/>
              <a:ea typeface="Calibri"/>
              <a:cs typeface="Calibri"/>
              <a:sym typeface="Calibri"/>
            </a:endParaRPr>
          </a:p>
          <a:p>
            <a:pPr marL="0" lvl="0" indent="0" algn="l" rtl="0">
              <a:lnSpc>
                <a:spcPct val="115000"/>
              </a:lnSpc>
              <a:spcBef>
                <a:spcPts val="0"/>
              </a:spcBef>
              <a:spcAft>
                <a:spcPts val="0"/>
              </a:spcAft>
              <a:buNone/>
            </a:pPr>
            <a:r>
              <a:rPr lang="en-US" sz="1800" b="1">
                <a:solidFill>
                  <a:srgbClr val="1155CC"/>
                </a:solidFill>
              </a:rPr>
              <a:t>26 - 30</a:t>
            </a:r>
            <a:r>
              <a:rPr lang="en-US" sz="1800">
                <a:solidFill>
                  <a:srgbClr val="1155CC"/>
                </a:solidFill>
              </a:rPr>
              <a:t> USPC  Annual Meeting, Norfolk VA</a:t>
            </a:r>
            <a:endParaRPr sz="3000">
              <a:solidFill>
                <a:schemeClr val="dk1"/>
              </a:solidFill>
            </a:endParaRPr>
          </a:p>
          <a:p>
            <a:pPr marL="0" marR="0" lvl="0" indent="0" algn="l" rtl="0">
              <a:spcBef>
                <a:spcPts val="0"/>
              </a:spcBef>
              <a:spcAft>
                <a:spcPts val="0"/>
              </a:spcAft>
              <a:buNone/>
            </a:pPr>
            <a:r>
              <a:rPr lang="en-US" sz="3000" b="1" u="sng">
                <a:solidFill>
                  <a:srgbClr val="000000"/>
                </a:solidFill>
                <a:latin typeface="Calibri"/>
                <a:ea typeface="Calibri"/>
                <a:cs typeface="Calibri"/>
                <a:sym typeface="Calibri"/>
              </a:rPr>
              <a:t>February</a:t>
            </a:r>
            <a:endParaRPr sz="3000" b="1" u="sng">
              <a:solidFill>
                <a:srgbClr val="000000"/>
              </a:solidFill>
              <a:latin typeface="Calibri"/>
              <a:ea typeface="Calibri"/>
              <a:cs typeface="Calibri"/>
              <a:sym typeface="Calibri"/>
            </a:endParaRPr>
          </a:p>
          <a:p>
            <a:pPr marL="457200" marR="0" lvl="0" indent="-355600" algn="l" rtl="0">
              <a:spcBef>
                <a:spcPts val="0"/>
              </a:spcBef>
              <a:spcAft>
                <a:spcPts val="0"/>
              </a:spcAft>
              <a:buSzPts val="2000"/>
              <a:buFont typeface="Calibri"/>
              <a:buChar char="●"/>
            </a:pPr>
            <a:r>
              <a:rPr lang="en-US" sz="2000">
                <a:highlight>
                  <a:srgbClr val="FFFF00"/>
                </a:highlight>
                <a:latin typeface="Calibri"/>
                <a:ea typeface="Calibri"/>
                <a:cs typeface="Calibri"/>
                <a:sym typeface="Calibri"/>
              </a:rPr>
              <a:t>Saturday 2/12</a:t>
            </a:r>
            <a:r>
              <a:rPr lang="en-US" sz="2000">
                <a:latin typeface="Calibri"/>
                <a:ea typeface="Calibri"/>
                <a:cs typeface="Calibri"/>
                <a:sym typeface="Calibri"/>
              </a:rPr>
              <a:t> Virtual Officer Training</a:t>
            </a:r>
            <a:endParaRPr sz="2000">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en-US" sz="1500" u="sng">
                <a:solidFill>
                  <a:schemeClr val="dk1"/>
                </a:solidFill>
                <a:latin typeface="Calibri"/>
                <a:ea typeface="Calibri"/>
                <a:cs typeface="Calibri"/>
                <a:sym typeface="Calibri"/>
              </a:rPr>
              <a:t>Organizer</a:t>
            </a:r>
            <a:r>
              <a:rPr lang="en-US" sz="1500">
                <a:solidFill>
                  <a:schemeClr val="dk1"/>
                </a:solidFill>
                <a:latin typeface="Calibri"/>
                <a:ea typeface="Calibri"/>
                <a:cs typeface="Calibri"/>
                <a:sym typeface="Calibri"/>
              </a:rPr>
              <a:t>: Kathie S. from Region</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en-US" sz="1500" u="sng">
                <a:solidFill>
                  <a:schemeClr val="dk1"/>
                </a:solidFill>
                <a:latin typeface="Calibri"/>
                <a:ea typeface="Calibri"/>
                <a:cs typeface="Calibri"/>
                <a:sym typeface="Calibri"/>
              </a:rPr>
              <a:t>Location</a:t>
            </a:r>
            <a:r>
              <a:rPr lang="en-US" sz="1500">
                <a:solidFill>
                  <a:schemeClr val="dk1"/>
                </a:solidFill>
                <a:latin typeface="Calibri"/>
                <a:ea typeface="Calibri"/>
                <a:cs typeface="Calibri"/>
                <a:sym typeface="Calibri"/>
              </a:rPr>
              <a:t>: Virtual</a:t>
            </a:r>
            <a:endParaRPr sz="1500" b="1" u="sng">
              <a:latin typeface="Calibri"/>
              <a:ea typeface="Calibri"/>
              <a:cs typeface="Calibri"/>
              <a:sym typeface="Calibri"/>
            </a:endParaRPr>
          </a:p>
          <a:p>
            <a:pPr marL="457200" marR="0" lvl="0" indent="-355600" algn="l" rtl="0">
              <a:spcBef>
                <a:spcPts val="0"/>
              </a:spcBef>
              <a:spcAft>
                <a:spcPts val="0"/>
              </a:spcAft>
              <a:buSzPts val="2000"/>
              <a:buFont typeface="Calibri"/>
              <a:buChar char="●"/>
            </a:pPr>
            <a:r>
              <a:rPr lang="en-US" sz="2000">
                <a:highlight>
                  <a:srgbClr val="FF9900"/>
                </a:highlight>
                <a:latin typeface="Calibri"/>
                <a:ea typeface="Calibri"/>
                <a:cs typeface="Calibri"/>
                <a:sym typeface="Calibri"/>
              </a:rPr>
              <a:t>TBD: Asking for 2/26 or 3/5 </a:t>
            </a:r>
            <a:r>
              <a:rPr lang="en-US" sz="2000">
                <a:latin typeface="Calibri"/>
                <a:ea typeface="Calibri"/>
                <a:cs typeface="Calibri"/>
                <a:sym typeface="Calibri"/>
              </a:rPr>
              <a:t> Qualifying </a:t>
            </a:r>
            <a:r>
              <a:rPr lang="en-US" sz="2000">
                <a:solidFill>
                  <a:srgbClr val="000000"/>
                </a:solidFill>
                <a:latin typeface="Calibri"/>
                <a:ea typeface="Calibri"/>
                <a:cs typeface="Calibri"/>
                <a:sym typeface="Calibri"/>
              </a:rPr>
              <a:t>Quiz Rally - </a:t>
            </a:r>
            <a:r>
              <a:rPr lang="en-US" sz="2000">
                <a:latin typeface="Calibri"/>
                <a:ea typeface="Calibri"/>
                <a:cs typeface="Calibri"/>
                <a:sym typeface="Calibri"/>
              </a:rPr>
              <a:t>Milpitas, Bay View, Golden Hills, Others?</a:t>
            </a:r>
            <a:endParaRPr sz="2000">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en-US" sz="1500" u="sng">
                <a:solidFill>
                  <a:schemeClr val="dk1"/>
                </a:solidFill>
                <a:latin typeface="Calibri"/>
                <a:ea typeface="Calibri"/>
                <a:cs typeface="Calibri"/>
                <a:sym typeface="Calibri"/>
              </a:rPr>
              <a:t>Organizer/Fundraising Club</a:t>
            </a:r>
            <a:r>
              <a:rPr lang="en-US" sz="1500">
                <a:solidFill>
                  <a:schemeClr val="dk1"/>
                </a:solidFill>
                <a:latin typeface="Calibri"/>
                <a:ea typeface="Calibri"/>
                <a:cs typeface="Calibri"/>
                <a:sym typeface="Calibri"/>
              </a:rPr>
              <a:t>: Kathie S, Bay View PC</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en-US" sz="1500" u="sng">
                <a:solidFill>
                  <a:schemeClr val="dk1"/>
                </a:solidFill>
                <a:latin typeface="Calibri"/>
                <a:ea typeface="Calibri"/>
                <a:cs typeface="Calibri"/>
                <a:sym typeface="Calibri"/>
              </a:rPr>
              <a:t>Location:</a:t>
            </a:r>
            <a:r>
              <a:rPr lang="en-US" sz="1500">
                <a:solidFill>
                  <a:schemeClr val="dk1"/>
                </a:solidFill>
                <a:latin typeface="Calibri"/>
                <a:ea typeface="Calibri"/>
                <a:cs typeface="Calibri"/>
                <a:sym typeface="Calibri"/>
              </a:rPr>
              <a:t> Milpitas</a:t>
            </a:r>
            <a:endParaRPr sz="1500">
              <a:latin typeface="Calibri"/>
              <a:ea typeface="Calibri"/>
              <a:cs typeface="Calibri"/>
              <a:sym typeface="Calibri"/>
            </a:endParaRPr>
          </a:p>
          <a:p>
            <a:pPr marL="0" marR="0" lvl="0" indent="0" algn="l" rtl="0">
              <a:spcBef>
                <a:spcPts val="0"/>
              </a:spcBef>
              <a:spcAft>
                <a:spcPts val="0"/>
              </a:spcAft>
              <a:buNone/>
            </a:pPr>
            <a:r>
              <a:rPr lang="en-US" sz="3000" b="1" u="sng">
                <a:solidFill>
                  <a:srgbClr val="000000"/>
                </a:solidFill>
                <a:latin typeface="Calibri"/>
                <a:ea typeface="Calibri"/>
                <a:cs typeface="Calibri"/>
                <a:sym typeface="Calibri"/>
              </a:rPr>
              <a:t>March</a:t>
            </a:r>
            <a:endParaRPr sz="3000">
              <a:solidFill>
                <a:schemeClr val="dk1"/>
              </a:solidFill>
              <a:latin typeface="Calibri"/>
              <a:ea typeface="Calibri"/>
              <a:cs typeface="Calibri"/>
              <a:sym typeface="Calibri"/>
            </a:endParaRPr>
          </a:p>
          <a:p>
            <a:pPr marL="457200" marR="0" lvl="0" indent="-355600" algn="l" rtl="0">
              <a:spcBef>
                <a:spcPts val="0"/>
              </a:spcBef>
              <a:spcAft>
                <a:spcPts val="0"/>
              </a:spcAft>
              <a:buSzPts val="2000"/>
              <a:buFont typeface="Calibri"/>
              <a:buChar char="●"/>
            </a:pPr>
            <a:r>
              <a:rPr lang="en-US" sz="2000">
                <a:solidFill>
                  <a:schemeClr val="dk1"/>
                </a:solidFill>
                <a:highlight>
                  <a:srgbClr val="FFFF00"/>
                </a:highlight>
                <a:latin typeface="Calibri"/>
                <a:ea typeface="Calibri"/>
                <a:cs typeface="Calibri"/>
                <a:sym typeface="Calibri"/>
              </a:rPr>
              <a:t>3/19 &amp; 3/20</a:t>
            </a:r>
            <a:r>
              <a:rPr lang="en-US" sz="2000">
                <a:solidFill>
                  <a:srgbClr val="000000"/>
                </a:solidFill>
                <a:latin typeface="Calibri"/>
                <a:ea typeface="Calibri"/>
                <a:cs typeface="Calibri"/>
                <a:sym typeface="Calibri"/>
              </a:rPr>
              <a:t>  Qualify</a:t>
            </a:r>
            <a:r>
              <a:rPr lang="en-US" sz="2000">
                <a:latin typeface="Calibri"/>
                <a:ea typeface="Calibri"/>
                <a:cs typeface="Calibri"/>
                <a:sym typeface="Calibri"/>
              </a:rPr>
              <a:t>ing </a:t>
            </a:r>
            <a:r>
              <a:rPr lang="en-US" sz="2000">
                <a:solidFill>
                  <a:srgbClr val="000000"/>
                </a:solidFill>
                <a:latin typeface="Calibri"/>
                <a:ea typeface="Calibri"/>
                <a:cs typeface="Calibri"/>
                <a:sym typeface="Calibri"/>
              </a:rPr>
              <a:t>Dressage Rally(+ </a:t>
            </a:r>
            <a:r>
              <a:rPr lang="en-US" sz="2000">
                <a:latin typeface="Calibri"/>
                <a:ea typeface="Calibri"/>
                <a:cs typeface="Calibri"/>
                <a:sym typeface="Calibri"/>
              </a:rPr>
              <a:t>potential</a:t>
            </a:r>
            <a:r>
              <a:rPr lang="en-US" sz="2000">
                <a:solidFill>
                  <a:srgbClr val="000000"/>
                </a:solidFill>
                <a:latin typeface="Calibri"/>
                <a:ea typeface="Calibri"/>
                <a:cs typeface="Calibri"/>
                <a:sym typeface="Calibri"/>
              </a:rPr>
              <a:t> schooling show)</a:t>
            </a:r>
            <a:r>
              <a:rPr lang="en-US" sz="2000">
                <a:latin typeface="Calibri"/>
                <a:ea typeface="Calibri"/>
                <a:cs typeface="Calibri"/>
                <a:sym typeface="Calibri"/>
              </a:rPr>
              <a:t>, </a:t>
            </a:r>
            <a:r>
              <a:rPr lang="en-US" sz="2000">
                <a:solidFill>
                  <a:srgbClr val="000000"/>
                </a:solidFill>
                <a:latin typeface="Calibri"/>
                <a:ea typeface="Calibri"/>
                <a:cs typeface="Calibri"/>
                <a:sym typeface="Calibri"/>
              </a:rPr>
              <a:t> South Bay Horse Ranch</a:t>
            </a:r>
            <a:endParaRPr sz="2000">
              <a:solidFill>
                <a:srgbClr val="000000"/>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en-US" sz="1500" u="sng">
                <a:solidFill>
                  <a:schemeClr val="dk1"/>
                </a:solidFill>
                <a:latin typeface="Calibri"/>
                <a:ea typeface="Calibri"/>
                <a:cs typeface="Calibri"/>
                <a:sym typeface="Calibri"/>
              </a:rPr>
              <a:t>Organizer/Fundraising Club</a:t>
            </a:r>
            <a:r>
              <a:rPr lang="en-US" sz="1500">
                <a:solidFill>
                  <a:schemeClr val="dk1"/>
                </a:solidFill>
                <a:latin typeface="Calibri"/>
                <a:ea typeface="Calibri"/>
                <a:cs typeface="Calibri"/>
                <a:sym typeface="Calibri"/>
              </a:rPr>
              <a:t>: Juliet Clarke, Golden Hills PC</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en-US" sz="1500" u="sng">
                <a:solidFill>
                  <a:schemeClr val="dk1"/>
                </a:solidFill>
                <a:latin typeface="Calibri"/>
                <a:ea typeface="Calibri"/>
                <a:cs typeface="Calibri"/>
                <a:sym typeface="Calibri"/>
              </a:rPr>
              <a:t>Location:</a:t>
            </a:r>
            <a:r>
              <a:rPr lang="en-US" sz="1500">
                <a:solidFill>
                  <a:schemeClr val="dk1"/>
                </a:solidFill>
                <a:latin typeface="Calibri"/>
                <a:ea typeface="Calibri"/>
                <a:cs typeface="Calibri"/>
                <a:sym typeface="Calibri"/>
              </a:rPr>
              <a:t> South Bay Horse Ranch, Gilroy</a:t>
            </a:r>
            <a:endParaRPr sz="1500">
              <a:solidFill>
                <a:schemeClr val="dk1"/>
              </a:solidFill>
              <a:latin typeface="Calibri"/>
              <a:ea typeface="Calibri"/>
              <a:cs typeface="Calibri"/>
              <a:sym typeface="Calibri"/>
            </a:endParaRPr>
          </a:p>
          <a:p>
            <a:pPr marL="457200" marR="0" lvl="0" indent="-355600" algn="l" rtl="0">
              <a:spcBef>
                <a:spcPts val="0"/>
              </a:spcBef>
              <a:spcAft>
                <a:spcPts val="0"/>
              </a:spcAft>
              <a:buSzPts val="2000"/>
              <a:buFont typeface="Calibri"/>
              <a:buChar char="●"/>
            </a:pPr>
            <a:r>
              <a:rPr lang="en-US" sz="2000">
                <a:highlight>
                  <a:srgbClr val="FF9900"/>
                </a:highlight>
                <a:latin typeface="Calibri"/>
                <a:ea typeface="Calibri"/>
                <a:cs typeface="Calibri"/>
                <a:sym typeface="Calibri"/>
              </a:rPr>
              <a:t>TBD - (3/26? or early April?)</a:t>
            </a:r>
            <a:r>
              <a:rPr lang="en-US" sz="2000">
                <a:latin typeface="Calibri"/>
                <a:ea typeface="Calibri"/>
                <a:cs typeface="Calibri"/>
                <a:sym typeface="Calibri"/>
              </a:rPr>
              <a:t> S &amp; C Clinics  </a:t>
            </a:r>
            <a:endParaRPr sz="2000">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en-US" sz="1500" u="sng">
                <a:solidFill>
                  <a:schemeClr val="dk1"/>
                </a:solidFill>
                <a:latin typeface="Calibri"/>
                <a:ea typeface="Calibri"/>
                <a:cs typeface="Calibri"/>
                <a:sym typeface="Calibri"/>
              </a:rPr>
              <a:t>Organizer</a:t>
            </a:r>
            <a:r>
              <a:rPr lang="en-US" sz="1500">
                <a:solidFill>
                  <a:schemeClr val="dk1"/>
                </a:solidFill>
                <a:latin typeface="Calibri"/>
                <a:ea typeface="Calibri"/>
                <a:cs typeface="Calibri"/>
                <a:sym typeface="Calibri"/>
              </a:rPr>
              <a:t>: RICs from Region</a:t>
            </a:r>
            <a:endParaRPr sz="1500">
              <a:solidFill>
                <a:schemeClr val="dk1"/>
              </a:solidFill>
              <a:latin typeface="Calibri"/>
              <a:ea typeface="Calibri"/>
              <a:cs typeface="Calibri"/>
              <a:sym typeface="Calibri"/>
            </a:endParaRPr>
          </a:p>
          <a:p>
            <a:pPr marL="914400" lvl="1" indent="-323850" algn="l" rtl="0">
              <a:spcBef>
                <a:spcPts val="0"/>
              </a:spcBef>
              <a:spcAft>
                <a:spcPts val="0"/>
              </a:spcAft>
              <a:buClr>
                <a:schemeClr val="dk1"/>
              </a:buClr>
              <a:buSzPts val="1500"/>
              <a:buFont typeface="Calibri"/>
              <a:buChar char="○"/>
            </a:pPr>
            <a:r>
              <a:rPr lang="en-US" sz="1500" u="sng">
                <a:solidFill>
                  <a:schemeClr val="dk1"/>
                </a:solidFill>
                <a:latin typeface="Calibri"/>
                <a:ea typeface="Calibri"/>
                <a:cs typeface="Calibri"/>
                <a:sym typeface="Calibri"/>
              </a:rPr>
              <a:t>Location:</a:t>
            </a:r>
            <a:r>
              <a:rPr lang="en-US" sz="1500">
                <a:solidFill>
                  <a:schemeClr val="dk1"/>
                </a:solidFill>
                <a:latin typeface="Calibri"/>
                <a:ea typeface="Calibri"/>
                <a:cs typeface="Calibri"/>
                <a:sym typeface="Calibri"/>
              </a:rPr>
              <a:t> In Person TBD Redwood Hills, Oakland</a:t>
            </a:r>
            <a:endParaRPr sz="2000">
              <a:latin typeface="Calibri"/>
              <a:ea typeface="Calibri"/>
              <a:cs typeface="Calibri"/>
              <a:sym typeface="Calibri"/>
            </a:endParaRPr>
          </a:p>
          <a:p>
            <a:pPr marL="0" marR="0" lvl="0" indent="0" algn="l" rtl="0">
              <a:spcBef>
                <a:spcPts val="0"/>
              </a:spcBef>
              <a:spcAft>
                <a:spcPts val="0"/>
              </a:spcAft>
              <a:buNone/>
            </a:pPr>
            <a:br>
              <a:rPr lang="en-US" sz="1100">
                <a:solidFill>
                  <a:srgbClr val="000000"/>
                </a:solidFill>
                <a:latin typeface="Calibri"/>
                <a:ea typeface="Calibri"/>
                <a:cs typeface="Calibri"/>
                <a:sym typeface="Calibri"/>
              </a:rPr>
            </a:br>
            <a:br>
              <a:rPr lang="en-US" sz="1100">
                <a:solidFill>
                  <a:srgbClr val="000000"/>
                </a:solidFill>
                <a:latin typeface="Calibri"/>
                <a:ea typeface="Calibri"/>
                <a:cs typeface="Calibri"/>
                <a:sym typeface="Calibri"/>
              </a:rPr>
            </a:br>
            <a:endParaRPr sz="1800">
              <a:solidFill>
                <a:schemeClr val="dk1"/>
              </a:solidFill>
              <a:latin typeface="Calibri"/>
              <a:ea typeface="Calibri"/>
              <a:cs typeface="Calibri"/>
              <a:sym typeface="Calibri"/>
            </a:endParaRPr>
          </a:p>
          <a:p>
            <a:pPr marL="0" marR="0" lvl="0" indent="0" algn="l" rtl="0">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57"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662" name="Google Shape;662;p57"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663" name="Google Shape;663;p57"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664" name="Google Shape;664;p57"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665" name="Google Shape;665;p57"/>
          <p:cNvSpPr txBox="1">
            <a:spLocks noGrp="1"/>
          </p:cNvSpPr>
          <p:nvPr>
            <p:ph type="ctrTitle"/>
          </p:nvPr>
        </p:nvSpPr>
        <p:spPr>
          <a:xfrm>
            <a:off x="1362076" y="387748"/>
            <a:ext cx="9144000" cy="7330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2021 Middle California Region Calendar</a:t>
            </a:r>
            <a:endParaRPr/>
          </a:p>
        </p:txBody>
      </p:sp>
      <p:sp>
        <p:nvSpPr>
          <p:cNvPr id="666" name="Google Shape;666;p57"/>
          <p:cNvSpPr txBox="1"/>
          <p:nvPr/>
        </p:nvSpPr>
        <p:spPr>
          <a:xfrm>
            <a:off x="845400" y="717574"/>
            <a:ext cx="10501200" cy="6003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u="sng">
                <a:solidFill>
                  <a:schemeClr val="dk1"/>
                </a:solidFill>
                <a:latin typeface="Calibri"/>
                <a:ea typeface="Calibri"/>
                <a:cs typeface="Calibri"/>
                <a:sym typeface="Calibri"/>
              </a:rPr>
              <a:t>April</a:t>
            </a:r>
            <a:endParaRPr sz="1500" b="1" u="sng">
              <a:solidFill>
                <a:schemeClr val="dk1"/>
              </a:solidFill>
              <a:latin typeface="Calibri"/>
              <a:ea typeface="Calibri"/>
              <a:cs typeface="Calibri"/>
              <a:sym typeface="Calibri"/>
            </a:endParaRPr>
          </a:p>
          <a:p>
            <a:pPr marL="457200" marR="0" lvl="0" indent="-323850" algn="l" rtl="0">
              <a:spcBef>
                <a:spcPts val="0"/>
              </a:spcBef>
              <a:spcAft>
                <a:spcPts val="0"/>
              </a:spcAft>
              <a:buClr>
                <a:schemeClr val="dk1"/>
              </a:buClr>
              <a:buSzPts val="1500"/>
              <a:buFont typeface="Calibri"/>
              <a:buChar char="●"/>
            </a:pPr>
            <a:r>
              <a:rPr lang="en-US" sz="1500" i="1">
                <a:solidFill>
                  <a:schemeClr val="dk1"/>
                </a:solidFill>
                <a:latin typeface="Calibri"/>
                <a:ea typeface="Calibri"/>
                <a:cs typeface="Calibri"/>
                <a:sym typeface="Calibri"/>
              </a:rPr>
              <a:t>FYI: 4/9 - Celebration of Life, Mount Diablo Trail Ride Assc., Valerie Sterling Clayton Canyon PC</a:t>
            </a:r>
            <a:endParaRPr sz="1500" i="1">
              <a:solidFill>
                <a:schemeClr val="dk1"/>
              </a:solidFill>
              <a:latin typeface="Calibri"/>
              <a:ea typeface="Calibri"/>
              <a:cs typeface="Calibri"/>
              <a:sym typeface="Calibri"/>
            </a:endParaRPr>
          </a:p>
          <a:p>
            <a:pPr marL="457200" marR="0" lvl="0" indent="-323850" algn="l" rtl="0">
              <a:spcBef>
                <a:spcPts val="0"/>
              </a:spcBef>
              <a:spcAft>
                <a:spcPts val="0"/>
              </a:spcAft>
              <a:buClr>
                <a:schemeClr val="dk1"/>
              </a:buClr>
              <a:buSzPts val="1500"/>
              <a:buFont typeface="Calibri"/>
              <a:buChar char="●"/>
            </a:pPr>
            <a:r>
              <a:rPr lang="en-US" sz="1500" b="1">
                <a:solidFill>
                  <a:schemeClr val="dk1"/>
                </a:solidFill>
                <a:highlight>
                  <a:srgbClr val="FF9900"/>
                </a:highlight>
                <a:latin typeface="Calibri"/>
                <a:ea typeface="Calibri"/>
                <a:cs typeface="Calibri"/>
                <a:sym typeface="Calibri"/>
              </a:rPr>
              <a:t>TBD</a:t>
            </a:r>
            <a:r>
              <a:rPr lang="en-US" sz="1500">
                <a:solidFill>
                  <a:schemeClr val="dk1"/>
                </a:solidFill>
                <a:latin typeface="Calibri"/>
                <a:ea typeface="Calibri"/>
                <a:cs typeface="Calibri"/>
                <a:sym typeface="Calibri"/>
              </a:rPr>
              <a:t> EBTH(Everything But The Horse) Rally </a:t>
            </a:r>
            <a:r>
              <a:rPr lang="en-US" sz="1500" i="1">
                <a:solidFill>
                  <a:schemeClr val="dk1"/>
                </a:solidFill>
                <a:latin typeface="Calibri"/>
                <a:ea typeface="Calibri"/>
                <a:cs typeface="Calibri"/>
                <a:sym typeface="Calibri"/>
              </a:rPr>
              <a:t>*non-qualifying*</a:t>
            </a:r>
            <a:endParaRPr sz="1500" i="1">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Organizer</a:t>
            </a:r>
            <a:r>
              <a:rPr lang="en-US" sz="1000">
                <a:solidFill>
                  <a:schemeClr val="dk1"/>
                </a:solidFill>
                <a:latin typeface="Calibri"/>
                <a:ea typeface="Calibri"/>
                <a:cs typeface="Calibri"/>
                <a:sym typeface="Calibri"/>
              </a:rPr>
              <a:t>: </a:t>
            </a:r>
            <a:r>
              <a:rPr lang="en-US" sz="1000" b="1">
                <a:solidFill>
                  <a:schemeClr val="dk1"/>
                </a:solidFill>
                <a:latin typeface="Calibri"/>
                <a:ea typeface="Calibri"/>
                <a:cs typeface="Calibri"/>
                <a:sym typeface="Calibri"/>
              </a:rPr>
              <a:t>TBD</a:t>
            </a:r>
            <a:endParaRPr sz="1000" b="1">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Location: </a:t>
            </a:r>
            <a:r>
              <a:rPr lang="en-US" sz="1000" b="1">
                <a:solidFill>
                  <a:schemeClr val="dk1"/>
                </a:solidFill>
                <a:latin typeface="Calibri"/>
                <a:ea typeface="Calibri"/>
                <a:cs typeface="Calibri"/>
                <a:sym typeface="Calibri"/>
              </a:rPr>
              <a:t> TBD </a:t>
            </a:r>
            <a:r>
              <a:rPr lang="en-US" sz="1000">
                <a:solidFill>
                  <a:schemeClr val="dk1"/>
                </a:solidFill>
                <a:latin typeface="Calibri"/>
                <a:ea typeface="Calibri"/>
                <a:cs typeface="Calibri"/>
                <a:sym typeface="Calibri"/>
              </a:rPr>
              <a:t>Glenoaks Stables PCRC, Portola Valley or In The Irons PC(?)</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US" sz="1500">
                <a:solidFill>
                  <a:schemeClr val="dk1"/>
                </a:solidFill>
                <a:highlight>
                  <a:srgbClr val="FF9900"/>
                </a:highlight>
                <a:latin typeface="Calibri"/>
                <a:ea typeface="Calibri"/>
                <a:cs typeface="Calibri"/>
                <a:sym typeface="Calibri"/>
              </a:rPr>
              <a:t>TBD - up for discussion</a:t>
            </a:r>
            <a:r>
              <a:rPr lang="en-US" sz="1500">
                <a:solidFill>
                  <a:schemeClr val="dk1"/>
                </a:solidFill>
                <a:latin typeface="Calibri"/>
                <a:ea typeface="Calibri"/>
                <a:cs typeface="Calibri"/>
                <a:sym typeface="Calibri"/>
              </a:rPr>
              <a:t> Regional C Prep (Lounging+Mounted(DR, HSE, EV FL+Stadium)</a:t>
            </a:r>
            <a:endParaRPr sz="1500">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Organizer</a:t>
            </a:r>
            <a:r>
              <a:rPr lang="en-US" sz="1000">
                <a:solidFill>
                  <a:schemeClr val="dk1"/>
                </a:solidFill>
                <a:latin typeface="Calibri"/>
                <a:ea typeface="Calibri"/>
                <a:cs typeface="Calibri"/>
                <a:sym typeface="Calibri"/>
              </a:rPr>
              <a:t>: </a:t>
            </a:r>
            <a:r>
              <a:rPr lang="en-US" sz="1000" b="1">
                <a:solidFill>
                  <a:schemeClr val="dk1"/>
                </a:solidFill>
                <a:latin typeface="Calibri"/>
                <a:ea typeface="Calibri"/>
                <a:cs typeface="Calibri"/>
                <a:sym typeface="Calibri"/>
              </a:rPr>
              <a:t> </a:t>
            </a:r>
            <a:r>
              <a:rPr lang="en-US" sz="1000">
                <a:solidFill>
                  <a:schemeClr val="dk1"/>
                </a:solidFill>
                <a:latin typeface="Calibri"/>
                <a:ea typeface="Calibri"/>
                <a:cs typeface="Calibri"/>
                <a:sym typeface="Calibri"/>
              </a:rPr>
              <a:t>Melissa Myers</a:t>
            </a:r>
            <a:r>
              <a:rPr lang="en-US" sz="1000" b="1">
                <a:solidFill>
                  <a:schemeClr val="dk1"/>
                </a:solidFill>
                <a:latin typeface="Calibri"/>
                <a:ea typeface="Calibri"/>
                <a:cs typeface="Calibri"/>
                <a:sym typeface="Calibri"/>
              </a:rPr>
              <a:t> </a:t>
            </a:r>
            <a:endParaRPr sz="1000" b="1">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Location: </a:t>
            </a:r>
            <a:r>
              <a:rPr lang="en-US" sz="1000" b="1">
                <a:solidFill>
                  <a:schemeClr val="dk1"/>
                </a:solidFill>
                <a:latin typeface="Calibri"/>
                <a:ea typeface="Calibri"/>
                <a:cs typeface="Calibri"/>
                <a:sym typeface="Calibri"/>
              </a:rPr>
              <a:t>TBD</a:t>
            </a:r>
            <a:r>
              <a:rPr lang="en-US" sz="1000">
                <a:solidFill>
                  <a:schemeClr val="dk1"/>
                </a:solidFill>
                <a:latin typeface="Calibri"/>
                <a:ea typeface="Calibri"/>
                <a:cs typeface="Calibri"/>
                <a:sym typeface="Calibri"/>
              </a:rPr>
              <a:t>: Fresno / Twin (Barbie’s place?)</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US" sz="1500">
                <a:solidFill>
                  <a:schemeClr val="dk1"/>
                </a:solidFill>
                <a:highlight>
                  <a:srgbClr val="FF9900"/>
                </a:highlight>
                <a:latin typeface="Calibri"/>
                <a:ea typeface="Calibri"/>
                <a:cs typeface="Calibri"/>
                <a:sym typeface="Calibri"/>
              </a:rPr>
              <a:t>TBD- up for discussion</a:t>
            </a:r>
            <a:r>
              <a:rPr lang="en-US" sz="1500">
                <a:solidFill>
                  <a:schemeClr val="dk1"/>
                </a:solidFill>
                <a:latin typeface="Calibri"/>
                <a:ea typeface="Calibri"/>
                <a:cs typeface="Calibri"/>
                <a:sym typeface="Calibri"/>
              </a:rPr>
              <a:t> Regional C Prep HM</a:t>
            </a:r>
            <a:endParaRPr sz="1500">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Organizer</a:t>
            </a:r>
            <a:r>
              <a:rPr lang="en-US" sz="1000">
                <a:solidFill>
                  <a:schemeClr val="dk1"/>
                </a:solidFill>
                <a:latin typeface="Calibri"/>
                <a:ea typeface="Calibri"/>
                <a:cs typeface="Calibri"/>
                <a:sym typeface="Calibri"/>
              </a:rPr>
              <a:t>: </a:t>
            </a:r>
            <a:r>
              <a:rPr lang="en-US" sz="1000" b="1">
                <a:solidFill>
                  <a:schemeClr val="dk1"/>
                </a:solidFill>
                <a:latin typeface="Calibri"/>
                <a:ea typeface="Calibri"/>
                <a:cs typeface="Calibri"/>
                <a:sym typeface="Calibri"/>
              </a:rPr>
              <a:t> TBD - RICs</a:t>
            </a:r>
            <a:endParaRPr sz="1000" b="1">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Location: </a:t>
            </a:r>
            <a:r>
              <a:rPr lang="en-US" sz="1000" b="1">
                <a:solidFill>
                  <a:schemeClr val="dk1"/>
                </a:solidFill>
                <a:latin typeface="Calibri"/>
                <a:ea typeface="Calibri"/>
                <a:cs typeface="Calibri"/>
                <a:sym typeface="Calibri"/>
              </a:rPr>
              <a:t>TBD</a:t>
            </a:r>
            <a:r>
              <a:rPr lang="en-US" sz="1000">
                <a:solidFill>
                  <a:schemeClr val="dk1"/>
                </a:solidFill>
                <a:latin typeface="Calibri"/>
                <a:ea typeface="Calibri"/>
                <a:cs typeface="Calibri"/>
                <a:sym typeface="Calibri"/>
              </a:rPr>
              <a:t>- Virtual</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en-US" sz="1500" b="1" u="sng">
                <a:solidFill>
                  <a:schemeClr val="dk1"/>
                </a:solidFill>
                <a:latin typeface="Calibri"/>
                <a:ea typeface="Calibri"/>
                <a:cs typeface="Calibri"/>
                <a:sym typeface="Calibri"/>
              </a:rPr>
              <a:t>May</a:t>
            </a:r>
            <a:endParaRPr sz="1500" b="1" u="sng">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en-US" sz="1500">
                <a:solidFill>
                  <a:schemeClr val="dk1"/>
                </a:solidFill>
                <a:highlight>
                  <a:srgbClr val="FFFF00"/>
                </a:highlight>
                <a:latin typeface="Calibri"/>
                <a:ea typeface="Calibri"/>
                <a:cs typeface="Calibri"/>
                <a:sym typeface="Calibri"/>
              </a:rPr>
              <a:t>5/6 -5/ 8(Mother’s day) </a:t>
            </a:r>
            <a:r>
              <a:rPr lang="en-US" sz="1500">
                <a:solidFill>
                  <a:schemeClr val="dk1"/>
                </a:solidFill>
                <a:latin typeface="Calibri"/>
                <a:ea typeface="Calibri"/>
                <a:cs typeface="Calibri"/>
                <a:sym typeface="Calibri"/>
              </a:rPr>
              <a:t>D (Mock) Rally Black Ridge </a:t>
            </a:r>
            <a:r>
              <a:rPr lang="en-US" sz="1500" i="1">
                <a:solidFill>
                  <a:schemeClr val="dk1"/>
                </a:solidFill>
                <a:latin typeface="Calibri"/>
                <a:ea typeface="Calibri"/>
                <a:cs typeface="Calibri"/>
                <a:sym typeface="Calibri"/>
              </a:rPr>
              <a:t>*non-qualifying*</a:t>
            </a:r>
            <a:endParaRPr sz="1500" i="1">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Organizer</a:t>
            </a:r>
            <a:r>
              <a:rPr lang="en-US" sz="1000">
                <a:solidFill>
                  <a:schemeClr val="dk1"/>
                </a:solidFill>
                <a:latin typeface="Calibri"/>
                <a:ea typeface="Calibri"/>
                <a:cs typeface="Calibri"/>
                <a:sym typeface="Calibri"/>
              </a:rPr>
              <a:t>: Melissa Myers of Black Ridge PC</a:t>
            </a:r>
            <a:endParaRPr sz="1000">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Location: </a:t>
            </a:r>
            <a:r>
              <a:rPr lang="en-US" sz="1000">
                <a:solidFill>
                  <a:schemeClr val="dk1"/>
                </a:solidFill>
                <a:latin typeface="Calibri"/>
                <a:ea typeface="Calibri"/>
                <a:cs typeface="Calibri"/>
                <a:sym typeface="Calibri"/>
              </a:rPr>
              <a:t>Fresno Horse Park, Eden Ranch Fresno</a:t>
            </a:r>
            <a:endParaRPr sz="1500">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en-US" sz="1500">
                <a:solidFill>
                  <a:schemeClr val="dk1"/>
                </a:solidFill>
                <a:highlight>
                  <a:srgbClr val="FF9900"/>
                </a:highlight>
                <a:latin typeface="Calibri"/>
                <a:ea typeface="Calibri"/>
                <a:cs typeface="Calibri"/>
                <a:sym typeface="Calibri"/>
              </a:rPr>
              <a:t>TBD  5/14-5/15 or 6/3-6/4 </a:t>
            </a:r>
            <a:r>
              <a:rPr lang="en-US" sz="1500">
                <a:solidFill>
                  <a:schemeClr val="dk1"/>
                </a:solidFill>
                <a:latin typeface="Calibri"/>
                <a:ea typeface="Calibri"/>
                <a:cs typeface="Calibri"/>
                <a:sym typeface="Calibri"/>
              </a:rPr>
              <a:t>C1/C2 Regional Certification - Location &amp; Organizer?</a:t>
            </a:r>
            <a:endParaRPr sz="1500">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Organizer</a:t>
            </a:r>
            <a:r>
              <a:rPr lang="en-US" sz="1000">
                <a:solidFill>
                  <a:schemeClr val="dk1"/>
                </a:solidFill>
                <a:latin typeface="Calibri"/>
                <a:ea typeface="Calibri"/>
                <a:cs typeface="Calibri"/>
                <a:sym typeface="Calibri"/>
              </a:rPr>
              <a:t>: </a:t>
            </a:r>
            <a:r>
              <a:rPr lang="en-US" sz="1000" b="1">
                <a:solidFill>
                  <a:schemeClr val="dk1"/>
                </a:solidFill>
                <a:latin typeface="Calibri"/>
                <a:ea typeface="Calibri"/>
                <a:cs typeface="Calibri"/>
                <a:sym typeface="Calibri"/>
              </a:rPr>
              <a:t>TBD </a:t>
            </a:r>
            <a:endParaRPr sz="1000" b="1">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Location: </a:t>
            </a:r>
            <a:r>
              <a:rPr lang="en-US" sz="1000" b="1">
                <a:solidFill>
                  <a:schemeClr val="dk1"/>
                </a:solidFill>
                <a:latin typeface="Calibri"/>
                <a:ea typeface="Calibri"/>
                <a:cs typeface="Calibri"/>
                <a:sym typeface="Calibri"/>
              </a:rPr>
              <a:t>TBD Sky Valley Training PCRC? </a:t>
            </a:r>
            <a:r>
              <a:rPr lang="en-US" sz="1000">
                <a:solidFill>
                  <a:schemeClr val="dk1"/>
                </a:solidFill>
                <a:latin typeface="Calibri"/>
                <a:ea typeface="Calibri"/>
                <a:cs typeface="Calibri"/>
                <a:sym typeface="Calibri"/>
              </a:rPr>
              <a:t>(Molly following up)</a:t>
            </a:r>
            <a:endParaRPr sz="1500">
              <a:solidFill>
                <a:schemeClr val="dk1"/>
              </a:solidFill>
              <a:highlight>
                <a:srgbClr val="FFFF00"/>
              </a:highlight>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n-US" sz="1500">
                <a:solidFill>
                  <a:schemeClr val="dk1"/>
                </a:solidFill>
                <a:highlight>
                  <a:srgbClr val="FFFF00"/>
                </a:highlight>
                <a:latin typeface="Calibri"/>
                <a:ea typeface="Calibri"/>
                <a:cs typeface="Calibri"/>
                <a:sym typeface="Calibri"/>
              </a:rPr>
              <a:t>5/21-5/22</a:t>
            </a:r>
            <a:r>
              <a:rPr lang="en-US" sz="1500">
                <a:solidFill>
                  <a:schemeClr val="dk1"/>
                </a:solidFill>
                <a:latin typeface="Calibri"/>
                <a:ea typeface="Calibri"/>
                <a:cs typeface="Calibri"/>
                <a:sym typeface="Calibri"/>
              </a:rPr>
              <a:t> Tetrathlon “TET” Rally, Santa Cruz Co. PC Qualifying Rally</a:t>
            </a:r>
            <a:endParaRPr sz="1500">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Organizer</a:t>
            </a:r>
            <a:r>
              <a:rPr lang="en-US" sz="1000">
                <a:solidFill>
                  <a:schemeClr val="dk1"/>
                </a:solidFill>
                <a:latin typeface="Calibri"/>
                <a:ea typeface="Calibri"/>
                <a:cs typeface="Calibri"/>
                <a:sym typeface="Calibri"/>
              </a:rPr>
              <a:t>: Nicole Fisher, SCC PC</a:t>
            </a:r>
            <a:endParaRPr sz="1000">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Location</a:t>
            </a:r>
            <a:r>
              <a:rPr lang="en-US" sz="1000">
                <a:solidFill>
                  <a:schemeClr val="dk1"/>
                </a:solidFill>
                <a:latin typeface="Calibri"/>
                <a:ea typeface="Calibri"/>
                <a:cs typeface="Calibri"/>
                <a:sym typeface="Calibri"/>
              </a:rPr>
              <a:t>: TBD - Marina?</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US" sz="1500" b="1" u="sng">
                <a:solidFill>
                  <a:schemeClr val="dk1"/>
                </a:solidFill>
                <a:latin typeface="Calibri"/>
                <a:ea typeface="Calibri"/>
                <a:cs typeface="Calibri"/>
                <a:sym typeface="Calibri"/>
              </a:rPr>
              <a:t>June</a:t>
            </a:r>
            <a:r>
              <a:rPr lang="en-US" sz="1500" u="sng">
                <a:solidFill>
                  <a:schemeClr val="dk1"/>
                </a:solidFill>
                <a:latin typeface="Calibri"/>
                <a:ea typeface="Calibri"/>
                <a:cs typeface="Calibri"/>
                <a:sym typeface="Calibri"/>
              </a:rPr>
              <a:t> </a:t>
            </a:r>
            <a:endParaRPr sz="1500">
              <a:solidFill>
                <a:schemeClr val="dk1"/>
              </a:solidFill>
              <a:highlight>
                <a:srgbClr val="FFFF00"/>
              </a:highlight>
              <a:latin typeface="Calibri"/>
              <a:ea typeface="Calibri"/>
              <a:cs typeface="Calibri"/>
              <a:sym typeface="Calibri"/>
            </a:endParaRPr>
          </a:p>
          <a:p>
            <a:pPr marL="457200" marR="0" lvl="0" indent="-323850" algn="l" rtl="0">
              <a:spcBef>
                <a:spcPts val="0"/>
              </a:spcBef>
              <a:spcAft>
                <a:spcPts val="0"/>
              </a:spcAft>
              <a:buSzPts val="1500"/>
              <a:buFont typeface="Calibri"/>
              <a:buChar char="●"/>
            </a:pPr>
            <a:r>
              <a:rPr lang="en-US" sz="1500">
                <a:solidFill>
                  <a:schemeClr val="dk1"/>
                </a:solidFill>
                <a:highlight>
                  <a:srgbClr val="FFFF00"/>
                </a:highlight>
                <a:latin typeface="Calibri"/>
                <a:ea typeface="Calibri"/>
                <a:cs typeface="Calibri"/>
                <a:sym typeface="Calibri"/>
              </a:rPr>
              <a:t>6/3-6/ 4 </a:t>
            </a:r>
            <a:r>
              <a:rPr lang="en-US" sz="1500">
                <a:solidFill>
                  <a:schemeClr val="dk1"/>
                </a:solidFill>
                <a:latin typeface="Calibri"/>
                <a:ea typeface="Calibri"/>
                <a:cs typeface="Calibri"/>
                <a:sym typeface="Calibri"/>
              </a:rPr>
              <a:t>Trail/Western 2 Day Clinic, Clayton Canyon PC at </a:t>
            </a:r>
            <a:r>
              <a:rPr lang="en-US" sz="1500">
                <a:solidFill>
                  <a:srgbClr val="4D4D4E"/>
                </a:solidFill>
                <a:highlight>
                  <a:srgbClr val="FFFFFF"/>
                </a:highlight>
                <a:latin typeface="Calibri"/>
                <a:ea typeface="Calibri"/>
                <a:cs typeface="Calibri"/>
                <a:sym typeface="Calibri"/>
              </a:rPr>
              <a:t>CMDTRA</a:t>
            </a:r>
            <a:r>
              <a:rPr lang="en-US" sz="1500" b="1" u="sng">
                <a:solidFill>
                  <a:srgbClr val="4D4D4E"/>
                </a:solidFill>
                <a:highlight>
                  <a:srgbClr val="FFFFFF"/>
                </a:highlight>
                <a:latin typeface="Calibri"/>
                <a:ea typeface="Calibri"/>
                <a:cs typeface="Calibri"/>
                <a:sym typeface="Calibri"/>
              </a:rPr>
              <a:t> </a:t>
            </a:r>
            <a:endParaRPr sz="1500" b="1" u="sng">
              <a:solidFill>
                <a:srgbClr val="4D4D4E"/>
              </a:solidFill>
              <a:highlight>
                <a:srgbClr val="FFFFFF"/>
              </a:highlight>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Organizer</a:t>
            </a:r>
            <a:r>
              <a:rPr lang="en-US" sz="1000">
                <a:solidFill>
                  <a:schemeClr val="dk1"/>
                </a:solidFill>
                <a:latin typeface="Calibri"/>
                <a:ea typeface="Calibri"/>
                <a:cs typeface="Calibri"/>
                <a:sym typeface="Calibri"/>
              </a:rPr>
              <a:t>: Valerie Sterling, Beth Scroggs, Clayton Canyon PC</a:t>
            </a:r>
            <a:endParaRPr sz="1000" b="1">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Location:</a:t>
            </a:r>
            <a:r>
              <a:rPr lang="en-US" sz="1000">
                <a:solidFill>
                  <a:schemeClr val="dk1"/>
                </a:solidFill>
                <a:latin typeface="Calibri"/>
                <a:ea typeface="Calibri"/>
                <a:cs typeface="Calibri"/>
                <a:sym typeface="Calibri"/>
              </a:rPr>
              <a:t> Concord Mount Diablo Riding Association, Clayton.</a:t>
            </a:r>
            <a:endParaRPr sz="1000">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en-US" sz="1500">
                <a:solidFill>
                  <a:schemeClr val="dk1"/>
                </a:solidFill>
                <a:highlight>
                  <a:srgbClr val="FF9900"/>
                </a:highlight>
                <a:latin typeface="Calibri"/>
                <a:ea typeface="Calibri"/>
                <a:cs typeface="Calibri"/>
                <a:sym typeface="Calibri"/>
              </a:rPr>
              <a:t>TBD on date </a:t>
            </a:r>
            <a:r>
              <a:rPr lang="en-US" sz="1500">
                <a:solidFill>
                  <a:schemeClr val="dk1"/>
                </a:solidFill>
                <a:latin typeface="Calibri"/>
                <a:ea typeface="Calibri"/>
                <a:cs typeface="Calibri"/>
                <a:sym typeface="Calibri"/>
              </a:rPr>
              <a:t>Sales Booth at the Spac-Tack-ler at HPW </a:t>
            </a:r>
            <a:endParaRPr sz="1500">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Organizer</a:t>
            </a:r>
            <a:r>
              <a:rPr lang="en-US" sz="1000">
                <a:solidFill>
                  <a:schemeClr val="dk1"/>
                </a:solidFill>
                <a:latin typeface="Calibri"/>
                <a:ea typeface="Calibri"/>
                <a:cs typeface="Calibri"/>
                <a:sym typeface="Calibri"/>
              </a:rPr>
              <a:t>: TBD - Charlotte if before 6/15?  Woodside PC? - need to reach out and ask </a:t>
            </a:r>
            <a:endParaRPr sz="1000" b="1">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Location</a:t>
            </a:r>
            <a:r>
              <a:rPr lang="en-US" sz="1000">
                <a:solidFill>
                  <a:schemeClr val="dk1"/>
                </a:solidFill>
                <a:latin typeface="Calibri"/>
                <a:ea typeface="Calibri"/>
                <a:cs typeface="Calibri"/>
                <a:sym typeface="Calibri"/>
              </a:rPr>
              <a:t> Woodside Horse Park</a:t>
            </a:r>
            <a:endParaRPr sz="1500">
              <a:solidFill>
                <a:schemeClr val="dk1"/>
              </a:solidFill>
              <a:latin typeface="Calibri"/>
              <a:ea typeface="Calibri"/>
              <a:cs typeface="Calibri"/>
              <a:sym typeface="Calibri"/>
            </a:endParaRPr>
          </a:p>
          <a:p>
            <a:pPr marL="457200" lvl="0" indent="-323850" algn="l" rtl="0">
              <a:lnSpc>
                <a:spcPct val="115000"/>
              </a:lnSpc>
              <a:spcBef>
                <a:spcPts val="0"/>
              </a:spcBef>
              <a:spcAft>
                <a:spcPts val="0"/>
              </a:spcAft>
              <a:buClr>
                <a:schemeClr val="dk1"/>
              </a:buClr>
              <a:buSzPts val="1500"/>
              <a:buFont typeface="Calibri"/>
              <a:buChar char="●"/>
            </a:pPr>
            <a:r>
              <a:rPr lang="en-US" sz="1500">
                <a:solidFill>
                  <a:schemeClr val="dk1"/>
                </a:solidFill>
                <a:highlight>
                  <a:srgbClr val="FF9900"/>
                </a:highlight>
                <a:latin typeface="Calibri"/>
                <a:ea typeface="Calibri"/>
                <a:cs typeface="Calibri"/>
                <a:sym typeface="Calibri"/>
              </a:rPr>
              <a:t>TBD on date</a:t>
            </a:r>
            <a:r>
              <a:rPr lang="en-US" sz="1500">
                <a:solidFill>
                  <a:schemeClr val="dk1"/>
                </a:solidFill>
                <a:latin typeface="Calibri"/>
                <a:ea typeface="Calibri"/>
                <a:cs typeface="Calibri"/>
                <a:sym typeface="Calibri"/>
              </a:rPr>
              <a:t>C Camp </a:t>
            </a:r>
            <a:endParaRPr sz="1500">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Organizer</a:t>
            </a:r>
            <a:r>
              <a:rPr lang="en-US" sz="1000">
                <a:solidFill>
                  <a:schemeClr val="dk1"/>
                </a:solidFill>
                <a:latin typeface="Calibri"/>
                <a:ea typeface="Calibri"/>
                <a:cs typeface="Calibri"/>
                <a:sym typeface="Calibri"/>
              </a:rPr>
              <a:t>:  </a:t>
            </a:r>
            <a:endParaRPr sz="1000" b="1">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u="sng">
                <a:solidFill>
                  <a:schemeClr val="dk1"/>
                </a:solidFill>
                <a:latin typeface="Calibri"/>
                <a:ea typeface="Calibri"/>
                <a:cs typeface="Calibri"/>
                <a:sym typeface="Calibri"/>
              </a:rPr>
              <a:t>Location</a:t>
            </a:r>
            <a:r>
              <a:rPr lang="en-US" sz="1000">
                <a:solidFill>
                  <a:schemeClr val="dk1"/>
                </a:solidFill>
                <a:latin typeface="Calibri"/>
                <a:ea typeface="Calibri"/>
                <a:cs typeface="Calibri"/>
                <a:sym typeface="Calibri"/>
              </a:rPr>
              <a:t> </a:t>
            </a:r>
            <a:endParaRPr sz="15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58"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672" name="Google Shape;672;p58"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673" name="Google Shape;673;p58"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674" name="Google Shape;674;p58"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675" name="Google Shape;675;p58"/>
          <p:cNvSpPr txBox="1">
            <a:spLocks noGrp="1"/>
          </p:cNvSpPr>
          <p:nvPr>
            <p:ph type="ctrTitle"/>
          </p:nvPr>
        </p:nvSpPr>
        <p:spPr>
          <a:xfrm>
            <a:off x="1362076" y="387748"/>
            <a:ext cx="9144000" cy="7330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2022 Middle California Region Calendar</a:t>
            </a:r>
            <a:endParaRPr/>
          </a:p>
        </p:txBody>
      </p:sp>
      <p:sp>
        <p:nvSpPr>
          <p:cNvPr id="676" name="Google Shape;676;p58"/>
          <p:cNvSpPr txBox="1"/>
          <p:nvPr/>
        </p:nvSpPr>
        <p:spPr>
          <a:xfrm>
            <a:off x="681000" y="1120825"/>
            <a:ext cx="10830000" cy="4557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u="sng">
                <a:solidFill>
                  <a:schemeClr val="dk1"/>
                </a:solidFill>
                <a:latin typeface="Calibri"/>
                <a:ea typeface="Calibri"/>
                <a:cs typeface="Calibri"/>
                <a:sym typeface="Calibri"/>
              </a:rPr>
              <a:t>July</a:t>
            </a:r>
            <a:endParaRPr sz="3000" b="1">
              <a:solidFill>
                <a:schemeClr val="dk1"/>
              </a:solidFill>
              <a:latin typeface="Calibri"/>
              <a:ea typeface="Calibri"/>
              <a:cs typeface="Calibri"/>
              <a:sym typeface="Calibri"/>
            </a:endParaRPr>
          </a:p>
          <a:p>
            <a:pPr marL="457200" marR="0" lvl="0" indent="-419100" algn="l" rtl="0">
              <a:spcBef>
                <a:spcPts val="0"/>
              </a:spcBef>
              <a:spcAft>
                <a:spcPts val="0"/>
              </a:spcAft>
              <a:buClr>
                <a:schemeClr val="dk1"/>
              </a:buClr>
              <a:buSzPts val="3000"/>
              <a:buFont typeface="Calibri"/>
              <a:buChar char="●"/>
            </a:pPr>
            <a:r>
              <a:rPr lang="en-US" sz="2800">
                <a:solidFill>
                  <a:srgbClr val="0B5394"/>
                </a:solidFill>
                <a:latin typeface="Calibri"/>
                <a:ea typeface="Calibri"/>
                <a:cs typeface="Calibri"/>
                <a:sym typeface="Calibri"/>
              </a:rPr>
              <a:t>Western Championships</a:t>
            </a:r>
            <a:r>
              <a:rPr lang="en-US" sz="2800">
                <a:solidFill>
                  <a:schemeClr val="dk1"/>
                </a:solidFill>
                <a:latin typeface="Calibri"/>
                <a:ea typeface="Calibri"/>
                <a:cs typeface="Calibri"/>
                <a:sym typeface="Calibri"/>
              </a:rPr>
              <a:t>  </a:t>
            </a:r>
            <a:r>
              <a:rPr lang="en-US" sz="2000">
                <a:solidFill>
                  <a:srgbClr val="1155CC"/>
                </a:solidFill>
              </a:rPr>
              <a:t>(In CA and hoping to move the date to early July)</a:t>
            </a:r>
            <a:endParaRPr sz="1800">
              <a:solidFill>
                <a:schemeClr val="dk1"/>
              </a:solidFill>
              <a:highlight>
                <a:srgbClr val="FF9900"/>
              </a:highlight>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highlight>
                  <a:srgbClr val="FF9900"/>
                </a:highlight>
                <a:latin typeface="Calibri"/>
                <a:ea typeface="Calibri"/>
                <a:cs typeface="Calibri"/>
                <a:sym typeface="Calibri"/>
              </a:rPr>
              <a:t>TBD - end of July</a:t>
            </a:r>
            <a:r>
              <a:rPr lang="en-US" sz="1800">
                <a:solidFill>
                  <a:schemeClr val="dk1"/>
                </a:solidFill>
                <a:latin typeface="Calibri"/>
                <a:ea typeface="Calibri"/>
                <a:cs typeface="Calibri"/>
                <a:sym typeface="Calibri"/>
              </a:rPr>
              <a:t> D Camp </a:t>
            </a:r>
            <a:endParaRPr sz="1800">
              <a:solidFill>
                <a:schemeClr val="dk1"/>
              </a:solidFill>
              <a:latin typeface="Calibri"/>
              <a:ea typeface="Calibri"/>
              <a:cs typeface="Calibri"/>
              <a:sym typeface="Calibri"/>
            </a:endParaRPr>
          </a:p>
          <a:p>
            <a:pPr marL="914400" lvl="1"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Organizer</a:t>
            </a:r>
            <a:r>
              <a:rPr lang="en-US" sz="1300">
                <a:solidFill>
                  <a:schemeClr val="dk1"/>
                </a:solidFill>
                <a:latin typeface="Calibri"/>
                <a:ea typeface="Calibri"/>
                <a:cs typeface="Calibri"/>
                <a:sym typeface="Calibri"/>
              </a:rPr>
              <a:t>:  Nichole Fisher</a:t>
            </a:r>
            <a:endParaRPr sz="1300" b="1">
              <a:solidFill>
                <a:schemeClr val="dk1"/>
              </a:solidFill>
              <a:latin typeface="Calibri"/>
              <a:ea typeface="Calibri"/>
              <a:cs typeface="Calibri"/>
              <a:sym typeface="Calibri"/>
            </a:endParaRPr>
          </a:p>
          <a:p>
            <a:pPr marL="914400" lvl="1"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Location</a:t>
            </a:r>
            <a:r>
              <a:rPr lang="en-US" sz="1300">
                <a:solidFill>
                  <a:schemeClr val="dk1"/>
                </a:solidFill>
                <a:latin typeface="Calibri"/>
                <a:ea typeface="Calibri"/>
                <a:cs typeface="Calibri"/>
                <a:sym typeface="Calibri"/>
              </a:rPr>
              <a:t> Marina Equestrian Center (camping?)</a:t>
            </a:r>
            <a:endParaRPr sz="3300">
              <a:solidFill>
                <a:schemeClr val="dk1"/>
              </a:solidFill>
              <a:latin typeface="Calibri"/>
              <a:ea typeface="Calibri"/>
              <a:cs typeface="Calibri"/>
              <a:sym typeface="Calibri"/>
            </a:endParaRPr>
          </a:p>
          <a:p>
            <a:pPr marL="0" marR="0" lvl="0" indent="0" algn="l" rtl="0">
              <a:spcBef>
                <a:spcPts val="0"/>
              </a:spcBef>
              <a:spcAft>
                <a:spcPts val="0"/>
              </a:spcAft>
              <a:buNone/>
            </a:pPr>
            <a:br>
              <a:rPr lang="en-US" sz="3000">
                <a:solidFill>
                  <a:schemeClr val="dk1"/>
                </a:solidFill>
                <a:latin typeface="Calibri"/>
                <a:ea typeface="Calibri"/>
                <a:cs typeface="Calibri"/>
                <a:sym typeface="Calibri"/>
              </a:rPr>
            </a:br>
            <a:r>
              <a:rPr lang="en-US" sz="3000" b="1" u="sng">
                <a:solidFill>
                  <a:schemeClr val="dk1"/>
                </a:solidFill>
                <a:latin typeface="Calibri"/>
                <a:ea typeface="Calibri"/>
                <a:cs typeface="Calibri"/>
                <a:sym typeface="Calibri"/>
              </a:rPr>
              <a:t>August</a:t>
            </a:r>
            <a:endParaRPr sz="3000" b="1">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Pony Club Recognition at Woodside Event? (issues with having this at Woodside?)</a:t>
            </a:r>
            <a:endParaRPr sz="1800">
              <a:solidFill>
                <a:schemeClr val="dk1"/>
              </a:solidFill>
              <a:latin typeface="Calibri"/>
              <a:ea typeface="Calibri"/>
              <a:cs typeface="Calibri"/>
              <a:sym typeface="Calibri"/>
            </a:endParaRPr>
          </a:p>
          <a:p>
            <a:pPr marL="914400" lvl="1"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Organizer</a:t>
            </a:r>
            <a:r>
              <a:rPr lang="en-US" sz="1300">
                <a:solidFill>
                  <a:schemeClr val="dk1"/>
                </a:solidFill>
                <a:latin typeface="Calibri"/>
                <a:ea typeface="Calibri"/>
                <a:cs typeface="Calibri"/>
                <a:sym typeface="Calibri"/>
              </a:rPr>
              <a:t>:  ?? </a:t>
            </a:r>
            <a:endParaRPr sz="1300" b="1">
              <a:solidFill>
                <a:schemeClr val="dk1"/>
              </a:solidFill>
              <a:latin typeface="Calibri"/>
              <a:ea typeface="Calibri"/>
              <a:cs typeface="Calibri"/>
              <a:sym typeface="Calibri"/>
            </a:endParaRPr>
          </a:p>
          <a:p>
            <a:pPr marL="914400" lvl="1"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Location</a:t>
            </a:r>
            <a:r>
              <a:rPr lang="en-US" sz="1300">
                <a:solidFill>
                  <a:schemeClr val="dk1"/>
                </a:solidFill>
                <a:latin typeface="Calibri"/>
                <a:ea typeface="Calibri"/>
                <a:cs typeface="Calibri"/>
                <a:sym typeface="Calibri"/>
              </a:rPr>
              <a:t>: Woodside Event</a:t>
            </a:r>
            <a:endParaRPr sz="3000">
              <a:solidFill>
                <a:schemeClr val="dk1"/>
              </a:solidFill>
              <a:latin typeface="Calibri"/>
              <a:ea typeface="Calibri"/>
              <a:cs typeface="Calibri"/>
              <a:sym typeface="Calibri"/>
            </a:endParaRPr>
          </a:p>
          <a:p>
            <a:pPr marL="0" lvl="0" indent="0" algn="l" rtl="0">
              <a:spcBef>
                <a:spcPts val="0"/>
              </a:spcBef>
              <a:spcAft>
                <a:spcPts val="0"/>
              </a:spcAft>
              <a:buNone/>
            </a:pPr>
            <a:r>
              <a:rPr lang="en-US" sz="3000" b="1" u="sng">
                <a:solidFill>
                  <a:schemeClr val="dk1"/>
                </a:solidFill>
                <a:latin typeface="Calibri"/>
                <a:ea typeface="Calibri"/>
                <a:cs typeface="Calibri"/>
                <a:sym typeface="Calibri"/>
              </a:rPr>
              <a:t>September</a:t>
            </a:r>
            <a:endParaRPr sz="3000" b="1">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Standards and Certification (Virtual? In person?)</a:t>
            </a:r>
            <a:endParaRPr sz="1800">
              <a:solidFill>
                <a:schemeClr val="dk1"/>
              </a:solidFill>
              <a:latin typeface="Calibri"/>
              <a:ea typeface="Calibri"/>
              <a:cs typeface="Calibri"/>
              <a:sym typeface="Calibri"/>
            </a:endParaRPr>
          </a:p>
          <a:p>
            <a:pPr marL="914400" lvl="1"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Organizer</a:t>
            </a:r>
            <a:r>
              <a:rPr lang="en-US" sz="1300">
                <a:solidFill>
                  <a:schemeClr val="dk1"/>
                </a:solidFill>
                <a:latin typeface="Calibri"/>
                <a:ea typeface="Calibri"/>
                <a:cs typeface="Calibri"/>
                <a:sym typeface="Calibri"/>
              </a:rPr>
              <a:t>:  Charlotte and Rebecca</a:t>
            </a:r>
            <a:endParaRPr sz="1300" b="1">
              <a:solidFill>
                <a:schemeClr val="dk1"/>
              </a:solidFill>
              <a:latin typeface="Calibri"/>
              <a:ea typeface="Calibri"/>
              <a:cs typeface="Calibri"/>
              <a:sym typeface="Calibri"/>
            </a:endParaRPr>
          </a:p>
          <a:p>
            <a:pPr marL="914400" lvl="1"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Location</a:t>
            </a:r>
            <a:r>
              <a:rPr lang="en-US" sz="1300">
                <a:solidFill>
                  <a:schemeClr val="dk1"/>
                </a:solidFill>
                <a:latin typeface="Calibri"/>
                <a:ea typeface="Calibri"/>
                <a:cs typeface="Calibri"/>
                <a:sym typeface="Calibri"/>
              </a:rPr>
              <a:t>: TBD?</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6"/>
          <p:cNvPicPr preferRelativeResize="0"/>
          <p:nvPr/>
        </p:nvPicPr>
        <p:blipFill rotWithShape="1">
          <a:blip r:embed="rId3">
            <a:alphaModFix/>
          </a:blip>
          <a:srcRect/>
          <a:stretch/>
        </p:blipFill>
        <p:spPr>
          <a:xfrm>
            <a:off x="548110" y="128588"/>
            <a:ext cx="9410431" cy="6457829"/>
          </a:xfrm>
          <a:prstGeom prst="rect">
            <a:avLst/>
          </a:prstGeom>
          <a:noFill/>
          <a:ln>
            <a:noFill/>
          </a:ln>
        </p:spPr>
      </p:pic>
      <p:pic>
        <p:nvPicPr>
          <p:cNvPr id="138" name="Google Shape;138;p6" descr="Pony Club bar.jpg"/>
          <p:cNvPicPr preferRelativeResize="0"/>
          <p:nvPr/>
        </p:nvPicPr>
        <p:blipFill rotWithShape="1">
          <a:blip r:embed="rId4">
            <a:alphaModFix/>
          </a:blip>
          <a:srcRect/>
          <a:stretch/>
        </p:blipFill>
        <p:spPr>
          <a:xfrm>
            <a:off x="0" y="-5558"/>
            <a:ext cx="12192000" cy="331236"/>
          </a:xfrm>
          <a:prstGeom prst="rect">
            <a:avLst/>
          </a:prstGeom>
          <a:noFill/>
          <a:ln>
            <a:noFill/>
          </a:ln>
        </p:spPr>
      </p:pic>
      <p:pic>
        <p:nvPicPr>
          <p:cNvPr id="139" name="Google Shape;139;p6" descr="Pony Club bar.jpg"/>
          <p:cNvPicPr preferRelativeResize="0"/>
          <p:nvPr/>
        </p:nvPicPr>
        <p:blipFill rotWithShape="1">
          <a:blip r:embed="rId4">
            <a:alphaModFix/>
          </a:blip>
          <a:srcRect/>
          <a:stretch/>
        </p:blipFill>
        <p:spPr>
          <a:xfrm>
            <a:off x="0" y="6539677"/>
            <a:ext cx="12192000" cy="331236"/>
          </a:xfrm>
          <a:prstGeom prst="rect">
            <a:avLst/>
          </a:prstGeom>
          <a:noFill/>
          <a:ln>
            <a:noFill/>
          </a:ln>
        </p:spPr>
      </p:pic>
      <p:pic>
        <p:nvPicPr>
          <p:cNvPr id="140" name="Google Shape;140;p6" descr="Pony Club bar.jpg"/>
          <p:cNvPicPr preferRelativeResize="0"/>
          <p:nvPr/>
        </p:nvPicPr>
        <p:blipFill rotWithShape="1">
          <a:blip r:embed="rId4">
            <a:alphaModFix/>
          </a:blip>
          <a:srcRect/>
          <a:stretch/>
        </p:blipFill>
        <p:spPr>
          <a:xfrm>
            <a:off x="0" y="-5559"/>
            <a:ext cx="9144000" cy="382385"/>
          </a:xfrm>
          <a:prstGeom prst="rect">
            <a:avLst/>
          </a:prstGeom>
          <a:noFill/>
          <a:ln>
            <a:noFill/>
          </a:ln>
        </p:spPr>
      </p:pic>
      <p:pic>
        <p:nvPicPr>
          <p:cNvPr id="141" name="Google Shape;141;p6" descr="Pony Club bar.jpg"/>
          <p:cNvPicPr preferRelativeResize="0"/>
          <p:nvPr/>
        </p:nvPicPr>
        <p:blipFill rotWithShape="1">
          <a:blip r:embed="rId4">
            <a:alphaModFix/>
          </a:blip>
          <a:srcRect/>
          <a:stretch/>
        </p:blipFill>
        <p:spPr>
          <a:xfrm>
            <a:off x="0" y="6489572"/>
            <a:ext cx="9144000" cy="382385"/>
          </a:xfrm>
          <a:prstGeom prst="rect">
            <a:avLst/>
          </a:prstGeom>
          <a:noFill/>
          <a:ln>
            <a:noFill/>
          </a:ln>
        </p:spPr>
      </p:pic>
      <p:pic>
        <p:nvPicPr>
          <p:cNvPr id="142" name="Google Shape;142;p6"/>
          <p:cNvPicPr preferRelativeResize="0"/>
          <p:nvPr/>
        </p:nvPicPr>
        <p:blipFill rotWithShape="1">
          <a:blip r:embed="rId3">
            <a:alphaModFix/>
          </a:blip>
          <a:srcRect l="26261" t="30606"/>
          <a:stretch/>
        </p:blipFill>
        <p:spPr>
          <a:xfrm>
            <a:off x="2986082" y="400046"/>
            <a:ext cx="9427580" cy="608848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59"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682" name="Google Shape;682;p59"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683" name="Google Shape;683;p59"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684" name="Google Shape;684;p59"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685" name="Google Shape;685;p59"/>
          <p:cNvSpPr txBox="1">
            <a:spLocks noGrp="1"/>
          </p:cNvSpPr>
          <p:nvPr>
            <p:ph type="ctrTitle"/>
          </p:nvPr>
        </p:nvSpPr>
        <p:spPr>
          <a:xfrm>
            <a:off x="1362076" y="387748"/>
            <a:ext cx="9144000" cy="7330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2022 Middle California Region Calendar</a:t>
            </a:r>
            <a:endParaRPr/>
          </a:p>
        </p:txBody>
      </p:sp>
      <p:sp>
        <p:nvSpPr>
          <p:cNvPr id="686" name="Google Shape;686;p59"/>
          <p:cNvSpPr txBox="1"/>
          <p:nvPr/>
        </p:nvSpPr>
        <p:spPr>
          <a:xfrm>
            <a:off x="681002" y="1492833"/>
            <a:ext cx="10830000" cy="537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u="sng">
                <a:solidFill>
                  <a:schemeClr val="dk1"/>
                </a:solidFill>
                <a:latin typeface="Calibri"/>
                <a:ea typeface="Calibri"/>
                <a:cs typeface="Calibri"/>
                <a:sym typeface="Calibri"/>
              </a:rPr>
              <a:t>October</a:t>
            </a:r>
            <a:endParaRPr sz="3000" b="1">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highlight>
                  <a:srgbClr val="FFFF00"/>
                </a:highlight>
                <a:latin typeface="Calibri"/>
                <a:ea typeface="Calibri"/>
                <a:cs typeface="Calibri"/>
                <a:sym typeface="Calibri"/>
              </a:rPr>
              <a:t>Oct 21-23</a:t>
            </a:r>
            <a:r>
              <a:rPr lang="en-US" sz="1800">
                <a:solidFill>
                  <a:schemeClr val="dk1"/>
                </a:solidFill>
                <a:latin typeface="Calibri"/>
                <a:ea typeface="Calibri"/>
                <a:cs typeface="Calibri"/>
                <a:sym typeface="Calibri"/>
              </a:rPr>
              <a:t> Pony Club Recognition at Fresno Event?</a:t>
            </a:r>
            <a:endParaRPr sz="1800">
              <a:solidFill>
                <a:schemeClr val="dk1"/>
              </a:solidFill>
              <a:latin typeface="Calibri"/>
              <a:ea typeface="Calibri"/>
              <a:cs typeface="Calibri"/>
              <a:sym typeface="Calibri"/>
            </a:endParaRPr>
          </a:p>
          <a:p>
            <a:pPr marL="914400" lvl="1"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Organizer</a:t>
            </a:r>
            <a:r>
              <a:rPr lang="en-US" sz="1300">
                <a:solidFill>
                  <a:schemeClr val="dk1"/>
                </a:solidFill>
                <a:latin typeface="Calibri"/>
                <a:ea typeface="Calibri"/>
                <a:cs typeface="Calibri"/>
                <a:sym typeface="Calibri"/>
              </a:rPr>
              <a:t>:  Melissa Myers?</a:t>
            </a:r>
            <a:endParaRPr sz="1300" b="1">
              <a:solidFill>
                <a:schemeClr val="dk1"/>
              </a:solidFill>
              <a:latin typeface="Calibri"/>
              <a:ea typeface="Calibri"/>
              <a:cs typeface="Calibri"/>
              <a:sym typeface="Calibri"/>
            </a:endParaRPr>
          </a:p>
          <a:p>
            <a:pPr marL="914400" lvl="1"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Location</a:t>
            </a:r>
            <a:r>
              <a:rPr lang="en-US" sz="1300">
                <a:solidFill>
                  <a:schemeClr val="dk1"/>
                </a:solidFill>
                <a:latin typeface="Calibri"/>
                <a:ea typeface="Calibri"/>
                <a:cs typeface="Calibri"/>
                <a:sym typeface="Calibri"/>
              </a:rPr>
              <a:t>: Fresno Event</a:t>
            </a:r>
            <a:endParaRPr sz="30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highlight>
                  <a:srgbClr val="FFFF00"/>
                </a:highlight>
                <a:latin typeface="Calibri"/>
                <a:ea typeface="Calibri"/>
                <a:cs typeface="Calibri"/>
                <a:sym typeface="Calibri"/>
              </a:rPr>
              <a:t>Oct 15 or 16</a:t>
            </a:r>
            <a:r>
              <a:rPr lang="en-US" sz="1800">
                <a:solidFill>
                  <a:schemeClr val="dk1"/>
                </a:solidFill>
                <a:latin typeface="Calibri"/>
                <a:ea typeface="Calibri"/>
                <a:cs typeface="Calibri"/>
                <a:sym typeface="Calibri"/>
              </a:rPr>
              <a:t> C1/C2 Certification</a:t>
            </a:r>
            <a:endParaRPr sz="1800">
              <a:solidFill>
                <a:schemeClr val="dk1"/>
              </a:solidFill>
              <a:latin typeface="Calibri"/>
              <a:ea typeface="Calibri"/>
              <a:cs typeface="Calibri"/>
              <a:sym typeface="Calibri"/>
            </a:endParaRPr>
          </a:p>
          <a:p>
            <a:pPr marL="914400" lvl="1"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Organizer</a:t>
            </a:r>
            <a:r>
              <a:rPr lang="en-US" sz="1300">
                <a:solidFill>
                  <a:schemeClr val="dk1"/>
                </a:solidFill>
                <a:latin typeface="Calibri"/>
                <a:ea typeface="Calibri"/>
                <a:cs typeface="Calibri"/>
                <a:sym typeface="Calibri"/>
              </a:rPr>
              <a:t>:  Molly Johnson</a:t>
            </a:r>
            <a:endParaRPr sz="1300" b="1">
              <a:solidFill>
                <a:schemeClr val="dk1"/>
              </a:solidFill>
              <a:latin typeface="Calibri"/>
              <a:ea typeface="Calibri"/>
              <a:cs typeface="Calibri"/>
              <a:sym typeface="Calibri"/>
            </a:endParaRPr>
          </a:p>
          <a:p>
            <a:pPr marL="914400" lvl="1"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Location</a:t>
            </a:r>
            <a:r>
              <a:rPr lang="en-US" sz="1300">
                <a:solidFill>
                  <a:schemeClr val="dk1"/>
                </a:solidFill>
                <a:latin typeface="Calibri"/>
                <a:ea typeface="Calibri"/>
                <a:cs typeface="Calibri"/>
                <a:sym typeface="Calibri"/>
              </a:rPr>
              <a:t>: Woodside</a:t>
            </a:r>
            <a:endParaRPr sz="1300">
              <a:solidFill>
                <a:schemeClr val="dk1"/>
              </a:solidFill>
              <a:latin typeface="Calibri"/>
              <a:ea typeface="Calibri"/>
              <a:cs typeface="Calibri"/>
              <a:sym typeface="Calibri"/>
            </a:endParaRPr>
          </a:p>
          <a:p>
            <a:pPr marL="0" marR="0" lvl="0" indent="0" algn="l" rtl="0">
              <a:spcBef>
                <a:spcPts val="0"/>
              </a:spcBef>
              <a:spcAft>
                <a:spcPts val="0"/>
              </a:spcAft>
              <a:buNone/>
            </a:pPr>
            <a:endParaRPr sz="3000">
              <a:solidFill>
                <a:schemeClr val="dk1"/>
              </a:solidFill>
              <a:latin typeface="Calibri"/>
              <a:ea typeface="Calibri"/>
              <a:cs typeface="Calibri"/>
              <a:sym typeface="Calibri"/>
            </a:endParaRPr>
          </a:p>
          <a:p>
            <a:pPr marL="457200" marR="0" lvl="0" indent="-342900" algn="l" rtl="0">
              <a:spcBef>
                <a:spcPts val="0"/>
              </a:spcBef>
              <a:spcAft>
                <a:spcPts val="0"/>
              </a:spcAft>
              <a:buClr>
                <a:schemeClr val="dk1"/>
              </a:buClr>
              <a:buSzPts val="1800"/>
              <a:buFont typeface="Calibri"/>
              <a:buChar char="●"/>
            </a:pPr>
            <a:r>
              <a:rPr lang="en-US" sz="1800">
                <a:solidFill>
                  <a:schemeClr val="dk1"/>
                </a:solidFill>
                <a:highlight>
                  <a:srgbClr val="FF9900"/>
                </a:highlight>
                <a:latin typeface="Calibri"/>
                <a:ea typeface="Calibri"/>
                <a:cs typeface="Calibri"/>
                <a:sym typeface="Calibri"/>
              </a:rPr>
              <a:t>Oct 28-30</a:t>
            </a:r>
            <a:r>
              <a:rPr lang="en-US" sz="1800">
                <a:solidFill>
                  <a:schemeClr val="dk1"/>
                </a:solidFill>
                <a:latin typeface="Calibri"/>
                <a:ea typeface="Calibri"/>
                <a:cs typeface="Calibri"/>
                <a:sym typeface="Calibri"/>
              </a:rPr>
              <a:t> National Certification (in conjunction with Sierra Pacific)</a:t>
            </a:r>
            <a:endParaRPr sz="180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Organizer</a:t>
            </a:r>
            <a:r>
              <a:rPr lang="en-US" sz="1300">
                <a:solidFill>
                  <a:schemeClr val="dk1"/>
                </a:solidFill>
                <a:latin typeface="Calibri"/>
                <a:ea typeface="Calibri"/>
                <a:cs typeface="Calibri"/>
                <a:sym typeface="Calibri"/>
              </a:rPr>
              <a:t>:  Melissa Myers</a:t>
            </a:r>
            <a:endParaRPr sz="1300" b="1">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Char char="●"/>
            </a:pPr>
            <a:r>
              <a:rPr lang="en-US" sz="1300" u="sng">
                <a:solidFill>
                  <a:schemeClr val="dk1"/>
                </a:solidFill>
                <a:latin typeface="Calibri"/>
                <a:ea typeface="Calibri"/>
                <a:cs typeface="Calibri"/>
                <a:sym typeface="Calibri"/>
              </a:rPr>
              <a:t>Location</a:t>
            </a:r>
            <a:r>
              <a:rPr lang="en-US" sz="1300">
                <a:solidFill>
                  <a:schemeClr val="dk1"/>
                </a:solidFill>
                <a:latin typeface="Calibri"/>
                <a:ea typeface="Calibri"/>
                <a:cs typeface="Calibri"/>
                <a:sym typeface="Calibri"/>
              </a:rPr>
              <a:t>: Fresno area? Eden? </a:t>
            </a:r>
            <a:endParaRPr sz="1800">
              <a:solidFill>
                <a:schemeClr val="dk1"/>
              </a:solidFill>
              <a:latin typeface="Calibri"/>
              <a:ea typeface="Calibri"/>
              <a:cs typeface="Calibri"/>
              <a:sym typeface="Calibri"/>
            </a:endParaRPr>
          </a:p>
          <a:p>
            <a:pPr marL="457200" marR="0" lvl="0" indent="0" algn="l" rtl="0">
              <a:spcBef>
                <a:spcPts val="0"/>
              </a:spcBef>
              <a:spcAft>
                <a:spcPts val="0"/>
              </a:spcAft>
              <a:buNone/>
            </a:pPr>
            <a:endParaRPr sz="3000" b="1" u="sng">
              <a:solidFill>
                <a:schemeClr val="dk1"/>
              </a:solidFill>
              <a:latin typeface="Calibri"/>
              <a:ea typeface="Calibri"/>
              <a:cs typeface="Calibri"/>
              <a:sym typeface="Calibri"/>
            </a:endParaRPr>
          </a:p>
          <a:p>
            <a:pPr marL="0" marR="0" lvl="0" indent="0" algn="l" rtl="0">
              <a:spcBef>
                <a:spcPts val="0"/>
              </a:spcBef>
              <a:spcAft>
                <a:spcPts val="0"/>
              </a:spcAft>
              <a:buNone/>
            </a:pPr>
            <a:r>
              <a:rPr lang="en-US" sz="3000" b="1" u="sng">
                <a:solidFill>
                  <a:schemeClr val="dk1"/>
                </a:solidFill>
                <a:latin typeface="Calibri"/>
                <a:ea typeface="Calibri"/>
                <a:cs typeface="Calibri"/>
                <a:sym typeface="Calibri"/>
              </a:rPr>
              <a:t>November</a:t>
            </a:r>
            <a:endParaRPr sz="3000" b="1">
              <a:solidFill>
                <a:schemeClr val="dk1"/>
              </a:solidFill>
              <a:latin typeface="Calibri"/>
              <a:ea typeface="Calibri"/>
              <a:cs typeface="Calibri"/>
              <a:sym typeface="Calibri"/>
            </a:endParaRPr>
          </a:p>
          <a:p>
            <a:pPr marL="457200" marR="0" lvl="0" indent="-342900" algn="l" rtl="0">
              <a:spcBef>
                <a:spcPts val="0"/>
              </a:spcBef>
              <a:spcAft>
                <a:spcPts val="0"/>
              </a:spcAft>
              <a:buClr>
                <a:schemeClr val="dk1"/>
              </a:buClr>
              <a:buSzPts val="1800"/>
              <a:buFont typeface="Calibri"/>
              <a:buChar char="●"/>
            </a:pPr>
            <a:r>
              <a:rPr lang="en-US" sz="1800">
                <a:solidFill>
                  <a:schemeClr val="dk1"/>
                </a:solidFill>
                <a:highlight>
                  <a:srgbClr val="FFFF00"/>
                </a:highlight>
                <a:latin typeface="Calibri"/>
                <a:ea typeface="Calibri"/>
                <a:cs typeface="Calibri"/>
                <a:sym typeface="Calibri"/>
              </a:rPr>
              <a:t>November 13</a:t>
            </a:r>
            <a:r>
              <a:rPr lang="en-US" sz="1800">
                <a:solidFill>
                  <a:schemeClr val="dk1"/>
                </a:solidFill>
                <a:latin typeface="Calibri"/>
                <a:ea typeface="Calibri"/>
                <a:cs typeface="Calibri"/>
                <a:sym typeface="Calibri"/>
              </a:rPr>
              <a:t> Regional Annual Meeting</a:t>
            </a:r>
            <a:endParaRPr sz="1800"/>
          </a:p>
          <a:p>
            <a:pPr marL="0" marR="0" lvl="0" indent="0" algn="l" rtl="0">
              <a:spcBef>
                <a:spcPts val="0"/>
              </a:spcBef>
              <a:spcAft>
                <a:spcPts val="0"/>
              </a:spcAft>
              <a:buNone/>
            </a:pPr>
            <a:br>
              <a:rPr lang="en-US" sz="32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gcb82345de9_2_180"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692" name="Google Shape;692;gcb82345de9_2_180"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693" name="Google Shape;693;gcb82345de9_2_180"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694" name="Google Shape;694;gcb82345de9_2_180"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695" name="Google Shape;695;gcb82345de9_2_180"/>
          <p:cNvSpPr txBox="1"/>
          <p:nvPr/>
        </p:nvSpPr>
        <p:spPr>
          <a:xfrm>
            <a:off x="356925" y="1347150"/>
            <a:ext cx="11454000" cy="3867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900">
                <a:solidFill>
                  <a:schemeClr val="dk1"/>
                </a:solidFill>
              </a:rPr>
              <a:t>2:00 pm V.  </a:t>
            </a:r>
            <a:r>
              <a:rPr lang="en-US" sz="2900" b="1">
                <a:solidFill>
                  <a:schemeClr val="dk1"/>
                </a:solidFill>
              </a:rPr>
              <a:t>Presentation and Discussion of 2022 </a:t>
            </a:r>
            <a:r>
              <a:rPr lang="en-US" sz="2900">
                <a:solidFill>
                  <a:schemeClr val="dk1"/>
                </a:solidFill>
              </a:rPr>
              <a:t>(30 minutes)  </a:t>
            </a:r>
            <a:endParaRPr sz="2900">
              <a:solidFill>
                <a:schemeClr val="dk1"/>
              </a:solidFill>
            </a:endParaRPr>
          </a:p>
          <a:p>
            <a:pPr marL="0" lvl="0" indent="0" algn="l" rtl="0">
              <a:lnSpc>
                <a:spcPct val="115000"/>
              </a:lnSpc>
              <a:spcBef>
                <a:spcPts val="0"/>
              </a:spcBef>
              <a:spcAft>
                <a:spcPts val="0"/>
              </a:spcAft>
              <a:buNone/>
            </a:pPr>
            <a:endParaRPr sz="2900">
              <a:solidFill>
                <a:schemeClr val="dk1"/>
              </a:solidFill>
            </a:endParaRPr>
          </a:p>
          <a:p>
            <a:pPr marL="0" lvl="0" indent="0" algn="l" rtl="0">
              <a:lnSpc>
                <a:spcPct val="115000"/>
              </a:lnSpc>
              <a:spcBef>
                <a:spcPts val="0"/>
              </a:spcBef>
              <a:spcAft>
                <a:spcPts val="0"/>
              </a:spcAft>
              <a:buNone/>
            </a:pPr>
            <a:r>
              <a:rPr lang="en-US" sz="2900">
                <a:solidFill>
                  <a:schemeClr val="dk1"/>
                </a:solidFill>
              </a:rPr>
              <a:t>2:30pm  VI.  </a:t>
            </a:r>
            <a:r>
              <a:rPr lang="en-US" sz="2900" b="1">
                <a:solidFill>
                  <a:schemeClr val="dk1"/>
                </a:solidFill>
              </a:rPr>
              <a:t>Other Business </a:t>
            </a:r>
            <a:r>
              <a:rPr lang="en-US" sz="2900">
                <a:solidFill>
                  <a:schemeClr val="dk1"/>
                </a:solidFill>
              </a:rPr>
              <a:t>(20 minutes)</a:t>
            </a:r>
            <a:endParaRPr sz="2900">
              <a:solidFill>
                <a:schemeClr val="dk1"/>
              </a:solidFill>
            </a:endParaRPr>
          </a:p>
          <a:p>
            <a:pPr marL="0" lvl="0" indent="0" algn="l" rtl="0">
              <a:lnSpc>
                <a:spcPct val="115000"/>
              </a:lnSpc>
              <a:spcBef>
                <a:spcPts val="0"/>
              </a:spcBef>
              <a:spcAft>
                <a:spcPts val="0"/>
              </a:spcAft>
              <a:buNone/>
            </a:pPr>
            <a:r>
              <a:rPr lang="en-US" sz="2900">
                <a:solidFill>
                  <a:schemeClr val="dk1"/>
                </a:solidFill>
              </a:rPr>
              <a:t>                        a. </a:t>
            </a:r>
            <a:r>
              <a:rPr lang="en-US" sz="2900">
                <a:solidFill>
                  <a:schemeClr val="dk1"/>
                </a:solidFill>
                <a:highlight>
                  <a:srgbClr val="00FF00"/>
                </a:highlight>
              </a:rPr>
              <a:t> USPC Annual Fund </a:t>
            </a:r>
            <a:r>
              <a:rPr lang="en-US" sz="2900">
                <a:solidFill>
                  <a:schemeClr val="dk1"/>
                </a:solidFill>
              </a:rPr>
              <a:t>(3 minutes)</a:t>
            </a:r>
            <a:endParaRPr sz="2900">
              <a:solidFill>
                <a:schemeClr val="dk1"/>
              </a:solidFill>
            </a:endParaRPr>
          </a:p>
          <a:p>
            <a:pPr marL="0" lvl="0" indent="0" algn="l" rtl="0">
              <a:lnSpc>
                <a:spcPct val="115000"/>
              </a:lnSpc>
              <a:spcBef>
                <a:spcPts val="0"/>
              </a:spcBef>
              <a:spcAft>
                <a:spcPts val="0"/>
              </a:spcAft>
              <a:buNone/>
            </a:pPr>
            <a:r>
              <a:rPr lang="en-US" sz="2900">
                <a:solidFill>
                  <a:schemeClr val="dk1"/>
                </a:solidFill>
              </a:rPr>
              <a:t>                        b.  Other?</a:t>
            </a:r>
            <a:endParaRPr sz="2900">
              <a:solidFill>
                <a:schemeClr val="dk1"/>
              </a:solidFill>
            </a:endParaRPr>
          </a:p>
          <a:p>
            <a:pPr marL="0" lvl="0" indent="0" algn="l" rtl="0">
              <a:lnSpc>
                <a:spcPct val="115000"/>
              </a:lnSpc>
              <a:spcBef>
                <a:spcPts val="0"/>
              </a:spcBef>
              <a:spcAft>
                <a:spcPts val="0"/>
              </a:spcAft>
              <a:buNone/>
            </a:pPr>
            <a:endParaRPr sz="2900">
              <a:solidFill>
                <a:schemeClr val="dk1"/>
              </a:solidFill>
            </a:endParaRPr>
          </a:p>
          <a:p>
            <a:pPr marL="0" lvl="0" indent="0" algn="l" rtl="0">
              <a:spcBef>
                <a:spcPts val="0"/>
              </a:spcBef>
              <a:spcAft>
                <a:spcPts val="0"/>
              </a:spcAft>
              <a:buNone/>
            </a:pPr>
            <a:r>
              <a:rPr lang="en-US" sz="2900">
                <a:solidFill>
                  <a:schemeClr val="dk1"/>
                </a:solidFill>
              </a:rPr>
              <a:t>3:00 pm VII.  </a:t>
            </a:r>
            <a:r>
              <a:rPr lang="en-US" sz="2900" b="1">
                <a:solidFill>
                  <a:schemeClr val="dk1"/>
                </a:solidFill>
              </a:rPr>
              <a:t>Adjournment</a:t>
            </a:r>
            <a:endParaRPr sz="3200">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61"/>
          <p:cNvPicPr preferRelativeResize="0"/>
          <p:nvPr/>
        </p:nvPicPr>
        <p:blipFill>
          <a:blip r:embed="rId3">
            <a:alphaModFix/>
          </a:blip>
          <a:stretch>
            <a:fillRect/>
          </a:stretch>
        </p:blipFill>
        <p:spPr>
          <a:xfrm>
            <a:off x="1098875" y="-344900"/>
            <a:ext cx="10221400" cy="7898376"/>
          </a:xfrm>
          <a:prstGeom prst="rect">
            <a:avLst/>
          </a:prstGeom>
          <a:noFill/>
          <a:ln>
            <a:noFill/>
          </a:ln>
        </p:spPr>
      </p:pic>
      <p:pic>
        <p:nvPicPr>
          <p:cNvPr id="701" name="Google Shape;701;p61" descr="Pony Club bar.jpg"/>
          <p:cNvPicPr preferRelativeResize="0"/>
          <p:nvPr/>
        </p:nvPicPr>
        <p:blipFill rotWithShape="1">
          <a:blip r:embed="rId4">
            <a:alphaModFix/>
          </a:blip>
          <a:srcRect/>
          <a:stretch/>
        </p:blipFill>
        <p:spPr>
          <a:xfrm>
            <a:off x="0" y="-5558"/>
            <a:ext cx="12192000" cy="331236"/>
          </a:xfrm>
          <a:prstGeom prst="rect">
            <a:avLst/>
          </a:prstGeom>
          <a:noFill/>
          <a:ln>
            <a:noFill/>
          </a:ln>
        </p:spPr>
      </p:pic>
      <p:pic>
        <p:nvPicPr>
          <p:cNvPr id="702" name="Google Shape;702;p61" descr="Pony Club bar.jpg"/>
          <p:cNvPicPr preferRelativeResize="0"/>
          <p:nvPr/>
        </p:nvPicPr>
        <p:blipFill rotWithShape="1">
          <a:blip r:embed="rId4">
            <a:alphaModFix/>
          </a:blip>
          <a:srcRect/>
          <a:stretch/>
        </p:blipFill>
        <p:spPr>
          <a:xfrm>
            <a:off x="0" y="6539677"/>
            <a:ext cx="12192000" cy="331236"/>
          </a:xfrm>
          <a:prstGeom prst="rect">
            <a:avLst/>
          </a:prstGeom>
          <a:noFill/>
          <a:ln>
            <a:noFill/>
          </a:ln>
        </p:spPr>
      </p:pic>
      <p:pic>
        <p:nvPicPr>
          <p:cNvPr id="703" name="Google Shape;703;p61" descr="Pony Club bar.jpg"/>
          <p:cNvPicPr preferRelativeResize="0"/>
          <p:nvPr/>
        </p:nvPicPr>
        <p:blipFill rotWithShape="1">
          <a:blip r:embed="rId4">
            <a:alphaModFix/>
          </a:blip>
          <a:srcRect/>
          <a:stretch/>
        </p:blipFill>
        <p:spPr>
          <a:xfrm>
            <a:off x="0" y="-5559"/>
            <a:ext cx="9144000" cy="382385"/>
          </a:xfrm>
          <a:prstGeom prst="rect">
            <a:avLst/>
          </a:prstGeom>
          <a:noFill/>
          <a:ln>
            <a:noFill/>
          </a:ln>
        </p:spPr>
      </p:pic>
      <p:pic>
        <p:nvPicPr>
          <p:cNvPr id="704" name="Google Shape;704;p61" descr="Pony Club bar.jpg"/>
          <p:cNvPicPr preferRelativeResize="0"/>
          <p:nvPr/>
        </p:nvPicPr>
        <p:blipFill rotWithShape="1">
          <a:blip r:embed="rId4">
            <a:alphaModFix/>
          </a:blip>
          <a:srcRect/>
          <a:stretch/>
        </p:blipFill>
        <p:spPr>
          <a:xfrm>
            <a:off x="0" y="6489572"/>
            <a:ext cx="9144000" cy="38238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gcb82345de9_2_188"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710" name="Google Shape;710;gcb82345de9_2_188"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711" name="Google Shape;711;gcb82345de9_2_188"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712" name="Google Shape;712;gcb82345de9_2_188"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713" name="Google Shape;713;gcb82345de9_2_188"/>
          <p:cNvSpPr txBox="1"/>
          <p:nvPr/>
        </p:nvSpPr>
        <p:spPr>
          <a:xfrm>
            <a:off x="356925" y="1347150"/>
            <a:ext cx="11454000" cy="3867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900">
                <a:solidFill>
                  <a:schemeClr val="dk1"/>
                </a:solidFill>
              </a:rPr>
              <a:t>2:00 pm V.  </a:t>
            </a:r>
            <a:r>
              <a:rPr lang="en-US" sz="2900" b="1">
                <a:solidFill>
                  <a:schemeClr val="dk1"/>
                </a:solidFill>
              </a:rPr>
              <a:t>Presentation and Discussion of 2022 </a:t>
            </a:r>
            <a:r>
              <a:rPr lang="en-US" sz="2900">
                <a:solidFill>
                  <a:schemeClr val="dk1"/>
                </a:solidFill>
              </a:rPr>
              <a:t>(30 minutes)  </a:t>
            </a:r>
            <a:endParaRPr sz="2900">
              <a:solidFill>
                <a:schemeClr val="dk1"/>
              </a:solidFill>
            </a:endParaRPr>
          </a:p>
          <a:p>
            <a:pPr marL="0" lvl="0" indent="0" algn="l" rtl="0">
              <a:lnSpc>
                <a:spcPct val="115000"/>
              </a:lnSpc>
              <a:spcBef>
                <a:spcPts val="0"/>
              </a:spcBef>
              <a:spcAft>
                <a:spcPts val="0"/>
              </a:spcAft>
              <a:buNone/>
            </a:pPr>
            <a:endParaRPr sz="2900">
              <a:solidFill>
                <a:schemeClr val="dk1"/>
              </a:solidFill>
            </a:endParaRPr>
          </a:p>
          <a:p>
            <a:pPr marL="0" lvl="0" indent="0" algn="l" rtl="0">
              <a:lnSpc>
                <a:spcPct val="115000"/>
              </a:lnSpc>
              <a:spcBef>
                <a:spcPts val="0"/>
              </a:spcBef>
              <a:spcAft>
                <a:spcPts val="0"/>
              </a:spcAft>
              <a:buNone/>
            </a:pPr>
            <a:r>
              <a:rPr lang="en-US" sz="2900">
                <a:solidFill>
                  <a:schemeClr val="dk1"/>
                </a:solidFill>
              </a:rPr>
              <a:t>2:30pm  VI.  </a:t>
            </a:r>
            <a:r>
              <a:rPr lang="en-US" sz="2900" b="1">
                <a:solidFill>
                  <a:schemeClr val="dk1"/>
                </a:solidFill>
              </a:rPr>
              <a:t>Other Business </a:t>
            </a:r>
            <a:r>
              <a:rPr lang="en-US" sz="2900">
                <a:solidFill>
                  <a:schemeClr val="dk1"/>
                </a:solidFill>
              </a:rPr>
              <a:t>(20 minutes)</a:t>
            </a:r>
            <a:endParaRPr sz="2900">
              <a:solidFill>
                <a:schemeClr val="dk1"/>
              </a:solidFill>
            </a:endParaRPr>
          </a:p>
          <a:p>
            <a:pPr marL="0" lvl="0" indent="0" algn="l" rtl="0">
              <a:lnSpc>
                <a:spcPct val="115000"/>
              </a:lnSpc>
              <a:spcBef>
                <a:spcPts val="0"/>
              </a:spcBef>
              <a:spcAft>
                <a:spcPts val="0"/>
              </a:spcAft>
              <a:buNone/>
            </a:pPr>
            <a:r>
              <a:rPr lang="en-US" sz="2900">
                <a:solidFill>
                  <a:schemeClr val="dk1"/>
                </a:solidFill>
              </a:rPr>
              <a:t>                        a.  USPC Annual Fund (3 minutes)</a:t>
            </a:r>
            <a:endParaRPr sz="2900">
              <a:solidFill>
                <a:schemeClr val="dk1"/>
              </a:solidFill>
            </a:endParaRPr>
          </a:p>
          <a:p>
            <a:pPr marL="0" lvl="0" indent="0" algn="l" rtl="0">
              <a:lnSpc>
                <a:spcPct val="115000"/>
              </a:lnSpc>
              <a:spcBef>
                <a:spcPts val="0"/>
              </a:spcBef>
              <a:spcAft>
                <a:spcPts val="0"/>
              </a:spcAft>
              <a:buNone/>
            </a:pPr>
            <a:r>
              <a:rPr lang="en-US" sz="2900">
                <a:solidFill>
                  <a:schemeClr val="dk1"/>
                </a:solidFill>
              </a:rPr>
              <a:t>                        b.  </a:t>
            </a:r>
            <a:r>
              <a:rPr lang="en-US" sz="2900">
                <a:solidFill>
                  <a:schemeClr val="dk1"/>
                </a:solidFill>
                <a:highlight>
                  <a:srgbClr val="00FF00"/>
                </a:highlight>
              </a:rPr>
              <a:t>Other?</a:t>
            </a:r>
            <a:endParaRPr sz="2900">
              <a:solidFill>
                <a:schemeClr val="dk1"/>
              </a:solidFill>
              <a:highlight>
                <a:srgbClr val="00FF00"/>
              </a:highlight>
            </a:endParaRPr>
          </a:p>
          <a:p>
            <a:pPr marL="0" lvl="0" indent="0" algn="l" rtl="0">
              <a:lnSpc>
                <a:spcPct val="115000"/>
              </a:lnSpc>
              <a:spcBef>
                <a:spcPts val="0"/>
              </a:spcBef>
              <a:spcAft>
                <a:spcPts val="0"/>
              </a:spcAft>
              <a:buNone/>
            </a:pPr>
            <a:endParaRPr sz="2900">
              <a:solidFill>
                <a:schemeClr val="dk1"/>
              </a:solidFill>
            </a:endParaRPr>
          </a:p>
          <a:p>
            <a:pPr marL="0" lvl="0" indent="0" algn="l" rtl="0">
              <a:spcBef>
                <a:spcPts val="0"/>
              </a:spcBef>
              <a:spcAft>
                <a:spcPts val="0"/>
              </a:spcAft>
              <a:buNone/>
            </a:pPr>
            <a:r>
              <a:rPr lang="en-US" sz="2900">
                <a:solidFill>
                  <a:schemeClr val="dk1"/>
                </a:solidFill>
              </a:rPr>
              <a:t>3:00 pm VII.  </a:t>
            </a:r>
            <a:r>
              <a:rPr lang="en-US" sz="2900" b="1">
                <a:solidFill>
                  <a:schemeClr val="dk1"/>
                </a:solidFill>
              </a:rPr>
              <a:t>Adjournment</a:t>
            </a:r>
            <a:endParaRPr sz="3200">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g1018e1e2ac5_0_39"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719" name="Google Shape;719;g1018e1e2ac5_0_39"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720" name="Google Shape;720;g1018e1e2ac5_0_39"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721" name="Google Shape;721;g1018e1e2ac5_0_39"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722" name="Google Shape;722;g1018e1e2ac5_0_39"/>
          <p:cNvSpPr txBox="1">
            <a:spLocks noGrp="1"/>
          </p:cNvSpPr>
          <p:nvPr>
            <p:ph type="ctrTitle"/>
          </p:nvPr>
        </p:nvSpPr>
        <p:spPr>
          <a:xfrm>
            <a:off x="1362076" y="387748"/>
            <a:ext cx="9144000" cy="733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sz="4000"/>
              <a:t>Other -  Changes for 2022: Member Protection</a:t>
            </a:r>
            <a:endParaRPr/>
          </a:p>
        </p:txBody>
      </p:sp>
      <p:sp>
        <p:nvSpPr>
          <p:cNvPr id="723" name="Google Shape;723;g1018e1e2ac5_0_39"/>
          <p:cNvSpPr txBox="1"/>
          <p:nvPr/>
        </p:nvSpPr>
        <p:spPr>
          <a:xfrm>
            <a:off x="703750" y="1120825"/>
            <a:ext cx="10901100" cy="5171700"/>
          </a:xfrm>
          <a:prstGeom prst="rect">
            <a:avLst/>
          </a:prstGeom>
          <a:noFill/>
          <a:ln>
            <a:noFill/>
          </a:ln>
        </p:spPr>
        <p:txBody>
          <a:bodyPr spcFirstLastPara="1" wrap="square" lIns="91425" tIns="45700" rIns="91425" bIns="45700" anchor="t" anchorCtr="0">
            <a:spAutoFit/>
          </a:bodyPr>
          <a:lstStyle/>
          <a:p>
            <a:pPr marL="457200" marR="0" lvl="0" indent="-298450" algn="l" rtl="0">
              <a:spcBef>
                <a:spcPts val="0"/>
              </a:spcBef>
              <a:spcAft>
                <a:spcPts val="0"/>
              </a:spcAft>
              <a:buClr>
                <a:schemeClr val="dk1"/>
              </a:buClr>
              <a:buSzPts val="1100"/>
              <a:buFont typeface="Calibri"/>
              <a:buChar char="●"/>
            </a:pPr>
            <a:r>
              <a:rPr lang="en-US" sz="2200" u="sng">
                <a:solidFill>
                  <a:schemeClr val="dk1"/>
                </a:solidFill>
              </a:rPr>
              <a:t>Per </a:t>
            </a:r>
            <a:r>
              <a:rPr lang="en-US" sz="2200" u="sng">
                <a:solidFill>
                  <a:schemeClr val="dk1"/>
                </a:solidFill>
                <a:hlinkClick r:id="rId4">
                  <a:extLst>
                    <a:ext uri="{A12FA001-AC4F-418D-AE19-62706E023703}">
                      <ahyp:hlinkClr xmlns:ahyp="http://schemas.microsoft.com/office/drawing/2018/hyperlinkcolor" val="tx"/>
                    </a:ext>
                  </a:extLst>
                </a:hlinkClick>
              </a:rPr>
              <a:t>Policy 0900</a:t>
            </a:r>
            <a:r>
              <a:rPr lang="en-US" sz="2200">
                <a:solidFill>
                  <a:schemeClr val="dk1"/>
                </a:solidFill>
              </a:rPr>
              <a:t>, USPC requires all volunteers holding a leadership position within Pony Club to complete the Member Protection Training. </a:t>
            </a:r>
            <a:endParaRPr sz="2200">
              <a:solidFill>
                <a:schemeClr val="dk1"/>
              </a:solidFill>
            </a:endParaRPr>
          </a:p>
          <a:p>
            <a:pPr marL="457200" marR="0" lvl="0" indent="0" algn="l" rtl="0">
              <a:spcBef>
                <a:spcPts val="0"/>
              </a:spcBef>
              <a:spcAft>
                <a:spcPts val="0"/>
              </a:spcAft>
              <a:buNone/>
            </a:pPr>
            <a:endParaRPr sz="2200">
              <a:solidFill>
                <a:schemeClr val="dk1"/>
              </a:solidFill>
            </a:endParaRPr>
          </a:p>
          <a:p>
            <a:pPr marL="0" lvl="0" indent="0" algn="ctr" rtl="0">
              <a:lnSpc>
                <a:spcPct val="136363"/>
              </a:lnSpc>
              <a:spcBef>
                <a:spcPts val="0"/>
              </a:spcBef>
              <a:spcAft>
                <a:spcPts val="0"/>
              </a:spcAft>
              <a:buNone/>
            </a:pPr>
            <a:r>
              <a:rPr lang="en-US" sz="1800" b="1" u="sng">
                <a:solidFill>
                  <a:schemeClr val="dk1"/>
                </a:solidFill>
              </a:rPr>
              <a:t>***NOTICE OF NEW BACKGROUND CHECK &amp; MEMBER PROTECTION TRAINING REQUIREMENTS - Effective January 1, 2022***</a:t>
            </a:r>
            <a:endParaRPr sz="1800" b="1" u="sng">
              <a:solidFill>
                <a:schemeClr val="dk1"/>
              </a:solidFill>
            </a:endParaRPr>
          </a:p>
          <a:p>
            <a:pPr marL="457200" lvl="0" indent="-317500" algn="just" rtl="0">
              <a:lnSpc>
                <a:spcPct val="136363"/>
              </a:lnSpc>
              <a:spcBef>
                <a:spcPts val="1200"/>
              </a:spcBef>
              <a:spcAft>
                <a:spcPts val="0"/>
              </a:spcAft>
              <a:buSzPts val="1400"/>
              <a:buChar char="●"/>
            </a:pPr>
            <a:r>
              <a:rPr lang="en-US" sz="950" b="1">
                <a:solidFill>
                  <a:srgbClr val="333333"/>
                </a:solidFill>
              </a:rPr>
              <a:t> </a:t>
            </a:r>
            <a:r>
              <a:rPr lang="en-US" sz="2100" b="1">
                <a:solidFill>
                  <a:schemeClr val="dk1"/>
                </a:solidFill>
              </a:rPr>
              <a:t>Adult Participating Member (18 years of age and over):</a:t>
            </a:r>
            <a:endParaRPr sz="2100" b="1">
              <a:solidFill>
                <a:schemeClr val="dk1"/>
              </a:solidFill>
            </a:endParaRPr>
          </a:p>
          <a:p>
            <a:pPr marL="914400" lvl="1" indent="-317500" algn="just" rtl="0">
              <a:lnSpc>
                <a:spcPct val="136363"/>
              </a:lnSpc>
              <a:spcBef>
                <a:spcPts val="0"/>
              </a:spcBef>
              <a:spcAft>
                <a:spcPts val="0"/>
              </a:spcAft>
              <a:buClr>
                <a:schemeClr val="dk1"/>
              </a:buClr>
              <a:buSzPts val="1400"/>
              <a:buChar char="○"/>
            </a:pPr>
            <a:r>
              <a:rPr lang="en-US" b="1" u="sng">
                <a:solidFill>
                  <a:schemeClr val="dk1"/>
                </a:solidFill>
              </a:rPr>
              <a:t>Effective January 1, 2022,</a:t>
            </a:r>
            <a:r>
              <a:rPr lang="en-US">
                <a:solidFill>
                  <a:schemeClr val="dk1"/>
                </a:solidFill>
              </a:rPr>
              <a:t> Club, Center, and National </a:t>
            </a:r>
            <a:r>
              <a:rPr lang="en-US" u="sng">
                <a:solidFill>
                  <a:schemeClr val="dk1"/>
                </a:solidFill>
              </a:rPr>
              <a:t>Members of USPC age 18 and over,</a:t>
            </a:r>
            <a:r>
              <a:rPr lang="en-US">
                <a:solidFill>
                  <a:schemeClr val="dk1"/>
                </a:solidFill>
              </a:rPr>
              <a:t> will be required to provide proof of </a:t>
            </a:r>
            <a:r>
              <a:rPr lang="en-US" b="1">
                <a:solidFill>
                  <a:schemeClr val="dk1"/>
                </a:solidFill>
              </a:rPr>
              <a:t>SafeSportTM Trained Course completion.  </a:t>
            </a:r>
            <a:endParaRPr b="1">
              <a:solidFill>
                <a:schemeClr val="dk1"/>
              </a:solidFill>
            </a:endParaRPr>
          </a:p>
          <a:p>
            <a:pPr marL="914400" lvl="1" indent="-317500" algn="just" rtl="0">
              <a:lnSpc>
                <a:spcPct val="136363"/>
              </a:lnSpc>
              <a:spcBef>
                <a:spcPts val="0"/>
              </a:spcBef>
              <a:spcAft>
                <a:spcPts val="0"/>
              </a:spcAft>
              <a:buClr>
                <a:schemeClr val="dk1"/>
              </a:buClr>
              <a:buSzPts val="1400"/>
              <a:buChar char="○"/>
            </a:pPr>
            <a:r>
              <a:rPr lang="en-US">
                <a:solidFill>
                  <a:schemeClr val="dk1"/>
                </a:solidFill>
              </a:rPr>
              <a:t>In </a:t>
            </a:r>
            <a:r>
              <a:rPr lang="en-US" u="sng">
                <a:solidFill>
                  <a:schemeClr val="dk1"/>
                </a:solidFill>
              </a:rPr>
              <a:t>addition</a:t>
            </a:r>
            <a:r>
              <a:rPr lang="en-US">
                <a:solidFill>
                  <a:schemeClr val="dk1"/>
                </a:solidFill>
              </a:rPr>
              <a:t>, </a:t>
            </a:r>
            <a:r>
              <a:rPr lang="en-US" u="sng">
                <a:solidFill>
                  <a:schemeClr val="dk1"/>
                </a:solidFill>
              </a:rPr>
              <a:t>all member of USPC aged 21 and over,</a:t>
            </a:r>
            <a:r>
              <a:rPr lang="en-US">
                <a:solidFill>
                  <a:schemeClr val="dk1"/>
                </a:solidFill>
              </a:rPr>
              <a:t> will be required to complete a favorable </a:t>
            </a:r>
            <a:r>
              <a:rPr lang="en-US" b="1">
                <a:solidFill>
                  <a:schemeClr val="dk1"/>
                </a:solidFill>
              </a:rPr>
              <a:t>USPC background check.</a:t>
            </a:r>
            <a:endParaRPr b="1">
              <a:solidFill>
                <a:schemeClr val="dk1"/>
              </a:solidFill>
            </a:endParaRPr>
          </a:p>
          <a:p>
            <a:pPr marL="457200" lvl="0" indent="-317500" algn="just" rtl="0">
              <a:lnSpc>
                <a:spcPct val="136363"/>
              </a:lnSpc>
              <a:spcBef>
                <a:spcPts val="0"/>
              </a:spcBef>
              <a:spcAft>
                <a:spcPts val="0"/>
              </a:spcAft>
              <a:buClr>
                <a:schemeClr val="dk1"/>
              </a:buClr>
              <a:buSzPts val="1400"/>
              <a:buChar char="●"/>
            </a:pPr>
            <a:r>
              <a:rPr lang="en-US" sz="2100" b="1">
                <a:solidFill>
                  <a:schemeClr val="dk1"/>
                </a:solidFill>
              </a:rPr>
              <a:t>Pony Club Instructors and Other Volunteers:</a:t>
            </a:r>
            <a:endParaRPr sz="2100" b="1">
              <a:solidFill>
                <a:schemeClr val="dk1"/>
              </a:solidFill>
            </a:endParaRPr>
          </a:p>
          <a:p>
            <a:pPr marL="914400" lvl="1" indent="-317500" algn="just" rtl="0">
              <a:lnSpc>
                <a:spcPct val="136363"/>
              </a:lnSpc>
              <a:spcBef>
                <a:spcPts val="0"/>
              </a:spcBef>
              <a:spcAft>
                <a:spcPts val="0"/>
              </a:spcAft>
              <a:buClr>
                <a:schemeClr val="dk1"/>
              </a:buClr>
              <a:buSzPts val="1400"/>
              <a:buChar char="○"/>
            </a:pPr>
            <a:r>
              <a:rPr lang="en-US" u="sng">
                <a:solidFill>
                  <a:schemeClr val="dk1"/>
                </a:solidFill>
              </a:rPr>
              <a:t>Regular instructors and volunteers </a:t>
            </a:r>
            <a:r>
              <a:rPr lang="en-US">
                <a:solidFill>
                  <a:schemeClr val="dk1"/>
                </a:solidFill>
              </a:rPr>
              <a:t>having ongoing contact with members will </a:t>
            </a:r>
            <a:r>
              <a:rPr lang="en-US" b="1">
                <a:solidFill>
                  <a:schemeClr val="dk1"/>
                </a:solidFill>
              </a:rPr>
              <a:t>soon be required to complete both a favorable USPC background check and provide proof of SafeSportTM Trained Course completion. </a:t>
            </a:r>
            <a:r>
              <a:rPr lang="en-US">
                <a:solidFill>
                  <a:schemeClr val="dk1"/>
                </a:solidFill>
              </a:rPr>
              <a:t> </a:t>
            </a:r>
            <a:endParaRPr>
              <a:solidFill>
                <a:schemeClr val="dk1"/>
              </a:solidFill>
            </a:endParaRPr>
          </a:p>
          <a:p>
            <a:pPr marL="914400" lvl="1" indent="-317500" algn="just" rtl="0">
              <a:lnSpc>
                <a:spcPct val="136363"/>
              </a:lnSpc>
              <a:spcBef>
                <a:spcPts val="0"/>
              </a:spcBef>
              <a:spcAft>
                <a:spcPts val="0"/>
              </a:spcAft>
              <a:buClr>
                <a:schemeClr val="dk1"/>
              </a:buClr>
              <a:buSzPts val="1400"/>
              <a:buChar char="○"/>
            </a:pPr>
            <a:r>
              <a:rPr lang="en-US">
                <a:solidFill>
                  <a:schemeClr val="dk1"/>
                </a:solidFill>
              </a:rPr>
              <a:t>NOTE: If you have completed the SafeSportTM Trained Course through USEF or another sports organization, you may email your </a:t>
            </a:r>
            <a:r>
              <a:rPr lang="en-US" u="sng">
                <a:solidFill>
                  <a:schemeClr val="dk1"/>
                </a:solidFill>
              </a:rPr>
              <a:t>proof</a:t>
            </a:r>
            <a:r>
              <a:rPr lang="en-US">
                <a:solidFill>
                  <a:schemeClr val="dk1"/>
                </a:solidFill>
              </a:rPr>
              <a:t> of completion to the Compliance Coordinator who will record your completion of the training in your USPC record.</a:t>
            </a:r>
            <a:endParaRPr>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g101b3c8c92d_0_8"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729" name="Google Shape;729;g101b3c8c92d_0_8"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730" name="Google Shape;730;g101b3c8c92d_0_8"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731" name="Google Shape;731;g101b3c8c92d_0_8"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732" name="Google Shape;732;g101b3c8c92d_0_8"/>
          <p:cNvSpPr txBox="1">
            <a:spLocks noGrp="1"/>
          </p:cNvSpPr>
          <p:nvPr>
            <p:ph type="ctrTitle"/>
          </p:nvPr>
        </p:nvSpPr>
        <p:spPr>
          <a:xfrm>
            <a:off x="1362076" y="387748"/>
            <a:ext cx="9144000" cy="733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Other - Shop Pony Club</a:t>
            </a:r>
            <a:endParaRPr/>
          </a:p>
        </p:txBody>
      </p:sp>
      <p:sp>
        <p:nvSpPr>
          <p:cNvPr id="733" name="Google Shape;733;g101b3c8c92d_0_8"/>
          <p:cNvSpPr txBox="1"/>
          <p:nvPr/>
        </p:nvSpPr>
        <p:spPr>
          <a:xfrm>
            <a:off x="703750" y="1120825"/>
            <a:ext cx="10901100" cy="1354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u="sng">
                <a:solidFill>
                  <a:schemeClr val="dk1"/>
                </a:solidFill>
                <a:latin typeface="Calibri"/>
                <a:ea typeface="Calibri"/>
                <a:cs typeface="Calibri"/>
                <a:sym typeface="Calibri"/>
              </a:rPr>
              <a:t>ShopPonyClub.org</a:t>
            </a:r>
            <a:endParaRPr sz="3000" b="1" u="sng">
              <a:solidFill>
                <a:schemeClr val="dk1"/>
              </a:solidFill>
              <a:latin typeface="Calibri"/>
              <a:ea typeface="Calibri"/>
              <a:cs typeface="Calibri"/>
              <a:sym typeface="Calibri"/>
            </a:endParaRPr>
          </a:p>
          <a:p>
            <a:pPr marL="0" marR="0" lvl="0" indent="0" algn="l" rtl="0">
              <a:spcBef>
                <a:spcPts val="0"/>
              </a:spcBef>
              <a:spcAft>
                <a:spcPts val="0"/>
              </a:spcAft>
              <a:buNone/>
            </a:pPr>
            <a:r>
              <a:rPr lang="en-US" sz="3000">
                <a:solidFill>
                  <a:schemeClr val="dk1"/>
                </a:solidFill>
                <a:latin typeface="Calibri"/>
                <a:ea typeface="Calibri"/>
                <a:cs typeface="Calibri"/>
                <a:sym typeface="Calibri"/>
              </a:rPr>
              <a:t>All the needs for your club/center meetings and rally attendance!</a:t>
            </a:r>
            <a:endParaRPr sz="3000">
              <a:solidFill>
                <a:schemeClr val="dk1"/>
              </a:solidFill>
              <a:latin typeface="Calibri"/>
              <a:ea typeface="Calibri"/>
              <a:cs typeface="Calibri"/>
              <a:sym typeface="Calibri"/>
            </a:endParaRPr>
          </a:p>
          <a:p>
            <a:pPr marL="457200" marR="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Custom Pony Club Polos, New Member Starter Kit and so much more.</a:t>
            </a:r>
            <a:endParaRPr sz="1800">
              <a:solidFill>
                <a:schemeClr val="dk1"/>
              </a:solidFill>
              <a:latin typeface="Calibri"/>
              <a:ea typeface="Calibri"/>
              <a:cs typeface="Calibri"/>
              <a:sym typeface="Calibri"/>
            </a:endParaRPr>
          </a:p>
        </p:txBody>
      </p:sp>
      <p:pic>
        <p:nvPicPr>
          <p:cNvPr id="734" name="Google Shape;734;g101b3c8c92d_0_8"/>
          <p:cNvPicPr preferRelativeResize="0"/>
          <p:nvPr/>
        </p:nvPicPr>
        <p:blipFill>
          <a:blip r:embed="rId4">
            <a:alphaModFix/>
          </a:blip>
          <a:stretch>
            <a:fillRect/>
          </a:stretch>
        </p:blipFill>
        <p:spPr>
          <a:xfrm>
            <a:off x="152400" y="3875694"/>
            <a:ext cx="3969876" cy="2613881"/>
          </a:xfrm>
          <a:prstGeom prst="rect">
            <a:avLst/>
          </a:prstGeom>
          <a:noFill/>
          <a:ln>
            <a:noFill/>
          </a:ln>
        </p:spPr>
      </p:pic>
      <p:pic>
        <p:nvPicPr>
          <p:cNvPr id="735" name="Google Shape;735;g101b3c8c92d_0_8"/>
          <p:cNvPicPr preferRelativeResize="0"/>
          <p:nvPr/>
        </p:nvPicPr>
        <p:blipFill>
          <a:blip r:embed="rId5">
            <a:alphaModFix/>
          </a:blip>
          <a:stretch>
            <a:fillRect/>
          </a:stretch>
        </p:blipFill>
        <p:spPr>
          <a:xfrm>
            <a:off x="152400" y="2440050"/>
            <a:ext cx="3969864" cy="1435650"/>
          </a:xfrm>
          <a:prstGeom prst="rect">
            <a:avLst/>
          </a:prstGeom>
          <a:noFill/>
          <a:ln>
            <a:noFill/>
          </a:ln>
        </p:spPr>
      </p:pic>
      <p:pic>
        <p:nvPicPr>
          <p:cNvPr id="736" name="Google Shape;736;g101b3c8c92d_0_8"/>
          <p:cNvPicPr preferRelativeResize="0"/>
          <p:nvPr/>
        </p:nvPicPr>
        <p:blipFill>
          <a:blip r:embed="rId6">
            <a:alphaModFix/>
          </a:blip>
          <a:stretch>
            <a:fillRect/>
          </a:stretch>
        </p:blipFill>
        <p:spPr>
          <a:xfrm>
            <a:off x="4574075" y="3627925"/>
            <a:ext cx="3969875" cy="2527725"/>
          </a:xfrm>
          <a:prstGeom prst="rect">
            <a:avLst/>
          </a:prstGeom>
          <a:noFill/>
          <a:ln>
            <a:noFill/>
          </a:ln>
        </p:spPr>
      </p:pic>
      <p:pic>
        <p:nvPicPr>
          <p:cNvPr id="737" name="Google Shape;737;g101b3c8c92d_0_8"/>
          <p:cNvPicPr preferRelativeResize="0"/>
          <p:nvPr/>
        </p:nvPicPr>
        <p:blipFill>
          <a:blip r:embed="rId7">
            <a:alphaModFix/>
          </a:blip>
          <a:stretch>
            <a:fillRect/>
          </a:stretch>
        </p:blipFill>
        <p:spPr>
          <a:xfrm>
            <a:off x="8651673" y="3541775"/>
            <a:ext cx="3090177" cy="2613875"/>
          </a:xfrm>
          <a:prstGeom prst="rect">
            <a:avLst/>
          </a:prstGeom>
          <a:noFill/>
          <a:ln>
            <a:noFill/>
          </a:ln>
        </p:spPr>
      </p:pic>
      <p:sp>
        <p:nvSpPr>
          <p:cNvPr id="738" name="Google Shape;738;g101b3c8c92d_0_8"/>
          <p:cNvSpPr txBox="1"/>
          <p:nvPr/>
        </p:nvSpPr>
        <p:spPr>
          <a:xfrm>
            <a:off x="5367725" y="2994350"/>
            <a:ext cx="2097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u="sng">
                <a:latin typeface="Calibri"/>
                <a:ea typeface="Calibri"/>
                <a:cs typeface="Calibri"/>
                <a:sym typeface="Calibri"/>
              </a:rPr>
              <a:t>Pony Club Polos</a:t>
            </a:r>
            <a:endParaRPr sz="2000" b="1" u="sng">
              <a:latin typeface="Calibri"/>
              <a:ea typeface="Calibri"/>
              <a:cs typeface="Calibri"/>
              <a:sym typeface="Calibri"/>
            </a:endParaRPr>
          </a:p>
        </p:txBody>
      </p:sp>
      <p:sp>
        <p:nvSpPr>
          <p:cNvPr id="739" name="Google Shape;739;g101b3c8c92d_0_8"/>
          <p:cNvSpPr txBox="1"/>
          <p:nvPr/>
        </p:nvSpPr>
        <p:spPr>
          <a:xfrm>
            <a:off x="8776625" y="2994350"/>
            <a:ext cx="3090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u="sng">
                <a:latin typeface="Calibri"/>
                <a:ea typeface="Calibri"/>
                <a:cs typeface="Calibri"/>
                <a:sym typeface="Calibri"/>
              </a:rPr>
              <a:t>New Member Starter Kit</a:t>
            </a:r>
            <a:endParaRPr sz="2000" b="1" u="sng">
              <a:latin typeface="Calibri"/>
              <a:ea typeface="Calibri"/>
              <a:cs typeface="Calibri"/>
              <a:sym typeface="Calibri"/>
            </a:endParaRPr>
          </a:p>
        </p:txBody>
      </p:sp>
      <p:sp>
        <p:nvSpPr>
          <p:cNvPr id="740" name="Google Shape;740;g101b3c8c92d_0_8"/>
          <p:cNvSpPr/>
          <p:nvPr/>
        </p:nvSpPr>
        <p:spPr>
          <a:xfrm>
            <a:off x="170950" y="4380800"/>
            <a:ext cx="1191000" cy="20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Accessories</a:t>
            </a:r>
            <a:endParaRPr/>
          </a:p>
        </p:txBody>
      </p:sp>
      <p:sp>
        <p:nvSpPr>
          <p:cNvPr id="741" name="Google Shape;741;g101b3c8c92d_0_8"/>
          <p:cNvSpPr/>
          <p:nvPr/>
        </p:nvSpPr>
        <p:spPr>
          <a:xfrm>
            <a:off x="1523850" y="4346625"/>
            <a:ext cx="1291200" cy="382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Achievement Badges</a:t>
            </a:r>
            <a:endParaRPr/>
          </a:p>
        </p:txBody>
      </p:sp>
      <p:sp>
        <p:nvSpPr>
          <p:cNvPr id="742" name="Google Shape;742;g101b3c8c92d_0_8"/>
          <p:cNvSpPr/>
          <p:nvPr/>
        </p:nvSpPr>
        <p:spPr>
          <a:xfrm>
            <a:off x="3076525" y="4415625"/>
            <a:ext cx="893400" cy="20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Apparel</a:t>
            </a:r>
            <a:endParaRPr/>
          </a:p>
        </p:txBody>
      </p:sp>
      <p:sp>
        <p:nvSpPr>
          <p:cNvPr id="743" name="Google Shape;743;g101b3c8c92d_0_8"/>
          <p:cNvSpPr/>
          <p:nvPr/>
        </p:nvSpPr>
        <p:spPr>
          <a:xfrm>
            <a:off x="247150" y="5601700"/>
            <a:ext cx="1098600" cy="382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Grooming Supplies</a:t>
            </a:r>
            <a:endParaRPr/>
          </a:p>
        </p:txBody>
      </p:sp>
      <p:sp>
        <p:nvSpPr>
          <p:cNvPr id="744" name="Google Shape;744;g101b3c8c92d_0_8"/>
          <p:cNvSpPr/>
          <p:nvPr/>
        </p:nvSpPr>
        <p:spPr>
          <a:xfrm>
            <a:off x="1682850" y="5567500"/>
            <a:ext cx="893400" cy="382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Pins &amp; Patches</a:t>
            </a:r>
            <a:endParaRPr/>
          </a:p>
        </p:txBody>
      </p:sp>
      <p:sp>
        <p:nvSpPr>
          <p:cNvPr id="745" name="Google Shape;745;g101b3c8c92d_0_8"/>
          <p:cNvSpPr/>
          <p:nvPr/>
        </p:nvSpPr>
        <p:spPr>
          <a:xfrm>
            <a:off x="2894725" y="5622700"/>
            <a:ext cx="1191000" cy="33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Educational Materials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63"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751" name="Google Shape;751;p63"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752" name="Google Shape;752;p63"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753" name="Google Shape;753;p63"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pic>
        <p:nvPicPr>
          <p:cNvPr id="754" name="Google Shape;754;p63"/>
          <p:cNvPicPr preferRelativeResize="0"/>
          <p:nvPr/>
        </p:nvPicPr>
        <p:blipFill rotWithShape="1">
          <a:blip r:embed="rId4">
            <a:alphaModFix/>
          </a:blip>
          <a:srcRect l="50000"/>
          <a:stretch/>
        </p:blipFill>
        <p:spPr>
          <a:xfrm>
            <a:off x="6888083" y="640214"/>
            <a:ext cx="4957842" cy="5577572"/>
          </a:xfrm>
          <a:prstGeom prst="rect">
            <a:avLst/>
          </a:prstGeom>
          <a:noFill/>
          <a:ln>
            <a:noFill/>
          </a:ln>
        </p:spPr>
      </p:pic>
      <p:sp>
        <p:nvSpPr>
          <p:cNvPr id="755" name="Google Shape;755;p63"/>
          <p:cNvSpPr txBox="1"/>
          <p:nvPr/>
        </p:nvSpPr>
        <p:spPr>
          <a:xfrm>
            <a:off x="431511" y="2015457"/>
            <a:ext cx="5856604" cy="2070768"/>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9300"/>
              <a:buFont typeface="Calibri"/>
              <a:buNone/>
            </a:pPr>
            <a:r>
              <a:rPr lang="en-US" sz="9300">
                <a:solidFill>
                  <a:schemeClr val="dk1"/>
                </a:solidFill>
                <a:latin typeface="Calibri"/>
                <a:ea typeface="Calibri"/>
                <a:cs typeface="Calibri"/>
                <a:sym typeface="Calibri"/>
              </a:rPr>
              <a:t>Thank You!</a:t>
            </a:r>
            <a:endParaRPr sz="40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cb82345de9_2_21"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148" name="Google Shape;148;gcb82345de9_2_21"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149" name="Google Shape;149;gcb82345de9_2_21"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150" name="Google Shape;150;gcb82345de9_2_21"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151" name="Google Shape;151;gcb82345de9_2_21"/>
          <p:cNvSpPr txBox="1"/>
          <p:nvPr/>
        </p:nvSpPr>
        <p:spPr>
          <a:xfrm>
            <a:off x="425075" y="441300"/>
            <a:ext cx="11491500" cy="603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a:solidFill>
                  <a:schemeClr val="dk1"/>
                </a:solidFill>
              </a:rPr>
              <a:t>10:00am  I. </a:t>
            </a:r>
            <a:r>
              <a:rPr lang="en-US" sz="2000" b="1">
                <a:solidFill>
                  <a:schemeClr val="dk1"/>
                </a:solidFill>
              </a:rPr>
              <a:t>Call to Order (15 minutes)</a:t>
            </a:r>
            <a:endParaRPr sz="2000" b="1">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a. Introductions</a:t>
            </a:r>
            <a:endParaRPr sz="2000">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b.  Adjustments to agenda if any</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10:15am          II. </a:t>
            </a:r>
            <a:r>
              <a:rPr lang="en-US" sz="2000" b="1">
                <a:solidFill>
                  <a:schemeClr val="dk1"/>
                </a:solidFill>
              </a:rPr>
              <a:t>Old Business</a:t>
            </a:r>
            <a:r>
              <a:rPr lang="en-US" sz="2000">
                <a:solidFill>
                  <a:schemeClr val="dk1"/>
                </a:solidFill>
              </a:rPr>
              <a:t>  </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a. USPC Mission and Vision (3 minute)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b. </a:t>
            </a:r>
            <a:r>
              <a:rPr lang="en-US" sz="2000">
                <a:solidFill>
                  <a:schemeClr val="dk1"/>
                </a:solidFill>
                <a:highlight>
                  <a:srgbClr val="00FF00"/>
                </a:highlight>
              </a:rPr>
              <a:t>Presentation of 2020 Meeting Minutes </a:t>
            </a:r>
            <a:r>
              <a:rPr lang="en-US" sz="2000">
                <a:solidFill>
                  <a:schemeClr val="dk1"/>
                </a:solidFill>
              </a:rPr>
              <a:t>(5 minutes) </a:t>
            </a:r>
            <a:r>
              <a:rPr lang="en-US" sz="2000">
                <a:solidFill>
                  <a:schemeClr val="dk1"/>
                </a:solidFill>
                <a:highlight>
                  <a:srgbClr val="FFFF00"/>
                </a:highlight>
              </a:rPr>
              <a:t>VOTE</a:t>
            </a:r>
            <a:endParaRPr sz="2000">
              <a:solidFill>
                <a:schemeClr val="dk1"/>
              </a:solidFill>
              <a:highlight>
                <a:srgbClr val="FFFF00"/>
              </a:highlight>
            </a:endParaRPr>
          </a:p>
          <a:p>
            <a:pPr marL="0" lvl="0" indent="0" algn="l" rtl="0">
              <a:lnSpc>
                <a:spcPct val="150000"/>
              </a:lnSpc>
              <a:spcBef>
                <a:spcPts val="0"/>
              </a:spcBef>
              <a:spcAft>
                <a:spcPts val="0"/>
              </a:spcAft>
              <a:buNone/>
            </a:pPr>
            <a:r>
              <a:rPr lang="en-US" sz="2000">
                <a:solidFill>
                  <a:schemeClr val="dk1"/>
                </a:solidFill>
              </a:rPr>
              <a:t>                        c. Status of the Region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d. D &amp; I working group update</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e. Special Awards update</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f. Summary of Year’s Activities (20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g. Volunteer Recognition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h. USPC 2022 Equine Symposium &amp; Convention (10 minutes)</a:t>
            </a:r>
            <a:endParaRPr sz="2000">
              <a:solidFill>
                <a:schemeClr val="dk1"/>
              </a:solidFill>
            </a:endParaRPr>
          </a:p>
          <a:p>
            <a:pPr marL="914400" lvl="0" indent="457200" algn="l" rtl="0">
              <a:spcBef>
                <a:spcPts val="0"/>
              </a:spcBef>
              <a:spcAft>
                <a:spcPts val="0"/>
              </a:spcAft>
              <a:buNone/>
            </a:pPr>
            <a:r>
              <a:rPr lang="en-US" sz="2000">
                <a:solidFill>
                  <a:schemeClr val="dk1"/>
                </a:solidFill>
              </a:rPr>
              <a:t>     i. National Youth Congress Delegates (10 minutes)</a:t>
            </a:r>
            <a:endParaRPr sz="23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cb82345de9_2_29" descr="Pony Club bar.jpg"/>
          <p:cNvPicPr preferRelativeResize="0"/>
          <p:nvPr/>
        </p:nvPicPr>
        <p:blipFill rotWithShape="1">
          <a:blip r:embed="rId3">
            <a:alphaModFix/>
          </a:blip>
          <a:srcRect/>
          <a:stretch/>
        </p:blipFill>
        <p:spPr>
          <a:xfrm>
            <a:off x="0" y="-5558"/>
            <a:ext cx="12191999" cy="331236"/>
          </a:xfrm>
          <a:prstGeom prst="rect">
            <a:avLst/>
          </a:prstGeom>
          <a:noFill/>
          <a:ln>
            <a:noFill/>
          </a:ln>
        </p:spPr>
      </p:pic>
      <p:pic>
        <p:nvPicPr>
          <p:cNvPr id="157" name="Google Shape;157;gcb82345de9_2_29" descr="Pony Club bar.jpg"/>
          <p:cNvPicPr preferRelativeResize="0"/>
          <p:nvPr/>
        </p:nvPicPr>
        <p:blipFill rotWithShape="1">
          <a:blip r:embed="rId3">
            <a:alphaModFix/>
          </a:blip>
          <a:srcRect/>
          <a:stretch/>
        </p:blipFill>
        <p:spPr>
          <a:xfrm>
            <a:off x="0" y="6539677"/>
            <a:ext cx="12191999" cy="331236"/>
          </a:xfrm>
          <a:prstGeom prst="rect">
            <a:avLst/>
          </a:prstGeom>
          <a:noFill/>
          <a:ln>
            <a:noFill/>
          </a:ln>
        </p:spPr>
      </p:pic>
      <p:pic>
        <p:nvPicPr>
          <p:cNvPr id="158" name="Google Shape;158;gcb82345de9_2_29" descr="Pony Club bar.jpg"/>
          <p:cNvPicPr preferRelativeResize="0"/>
          <p:nvPr/>
        </p:nvPicPr>
        <p:blipFill rotWithShape="1">
          <a:blip r:embed="rId3">
            <a:alphaModFix/>
          </a:blip>
          <a:srcRect/>
          <a:stretch/>
        </p:blipFill>
        <p:spPr>
          <a:xfrm>
            <a:off x="0" y="-5559"/>
            <a:ext cx="9143999" cy="382385"/>
          </a:xfrm>
          <a:prstGeom prst="rect">
            <a:avLst/>
          </a:prstGeom>
          <a:noFill/>
          <a:ln>
            <a:noFill/>
          </a:ln>
        </p:spPr>
      </p:pic>
      <p:pic>
        <p:nvPicPr>
          <p:cNvPr id="159" name="Google Shape;159;gcb82345de9_2_29" descr="Pony Club bar.jpg"/>
          <p:cNvPicPr preferRelativeResize="0"/>
          <p:nvPr/>
        </p:nvPicPr>
        <p:blipFill rotWithShape="1">
          <a:blip r:embed="rId3">
            <a:alphaModFix/>
          </a:blip>
          <a:srcRect/>
          <a:stretch/>
        </p:blipFill>
        <p:spPr>
          <a:xfrm>
            <a:off x="0" y="6489572"/>
            <a:ext cx="9143999" cy="382385"/>
          </a:xfrm>
          <a:prstGeom prst="rect">
            <a:avLst/>
          </a:prstGeom>
          <a:noFill/>
          <a:ln>
            <a:noFill/>
          </a:ln>
        </p:spPr>
      </p:pic>
      <p:sp>
        <p:nvSpPr>
          <p:cNvPr id="160" name="Google Shape;160;gcb82345de9_2_29"/>
          <p:cNvSpPr txBox="1"/>
          <p:nvPr/>
        </p:nvSpPr>
        <p:spPr>
          <a:xfrm>
            <a:off x="425075" y="441300"/>
            <a:ext cx="11491500" cy="603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a:solidFill>
                  <a:schemeClr val="dk1"/>
                </a:solidFill>
              </a:rPr>
              <a:t>10:00am  I. </a:t>
            </a:r>
            <a:r>
              <a:rPr lang="en-US" sz="2000" b="1">
                <a:solidFill>
                  <a:schemeClr val="dk1"/>
                </a:solidFill>
              </a:rPr>
              <a:t>Call to Order (15 minutes)</a:t>
            </a:r>
            <a:endParaRPr sz="2000" b="1">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a. Introductions</a:t>
            </a:r>
            <a:endParaRPr sz="2000">
              <a:solidFill>
                <a:schemeClr val="dk1"/>
              </a:solidFill>
            </a:endParaRPr>
          </a:p>
          <a:p>
            <a:pPr marL="0" lvl="0" indent="0" algn="l" rtl="0">
              <a:lnSpc>
                <a:spcPct val="150000"/>
              </a:lnSpc>
              <a:spcBef>
                <a:spcPts val="0"/>
              </a:spcBef>
              <a:spcAft>
                <a:spcPts val="0"/>
              </a:spcAft>
              <a:buNone/>
            </a:pPr>
            <a:r>
              <a:rPr lang="en-US" sz="2000" b="1">
                <a:solidFill>
                  <a:schemeClr val="dk1"/>
                </a:solidFill>
              </a:rPr>
              <a:t>                        </a:t>
            </a:r>
            <a:r>
              <a:rPr lang="en-US" sz="2000">
                <a:solidFill>
                  <a:schemeClr val="dk1"/>
                </a:solidFill>
              </a:rPr>
              <a:t>b.  Adjustments to agenda if any</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10:15am          II. </a:t>
            </a:r>
            <a:r>
              <a:rPr lang="en-US" sz="2000" b="1">
                <a:solidFill>
                  <a:schemeClr val="dk1"/>
                </a:solidFill>
              </a:rPr>
              <a:t>Old Business</a:t>
            </a:r>
            <a:r>
              <a:rPr lang="en-US" sz="2000">
                <a:solidFill>
                  <a:schemeClr val="dk1"/>
                </a:solidFill>
              </a:rPr>
              <a:t>  </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a. USPC Mission and Vision (3 minute)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b. Presentation of 2020 Meeting Minutes (5 minutes) VOTE</a:t>
            </a:r>
            <a:endParaRPr sz="2000">
              <a:solidFill>
                <a:schemeClr val="dk1"/>
              </a:solidFill>
            </a:endParaRPr>
          </a:p>
          <a:p>
            <a:pPr marL="0" lvl="0" indent="0" algn="l" rtl="0">
              <a:lnSpc>
                <a:spcPct val="150000"/>
              </a:lnSpc>
              <a:spcBef>
                <a:spcPts val="0"/>
              </a:spcBef>
              <a:spcAft>
                <a:spcPts val="0"/>
              </a:spcAft>
              <a:buNone/>
            </a:pPr>
            <a:r>
              <a:rPr lang="en-US" sz="2000">
                <a:solidFill>
                  <a:schemeClr val="dk1"/>
                </a:solidFill>
              </a:rPr>
              <a:t>                        c. </a:t>
            </a:r>
            <a:r>
              <a:rPr lang="en-US" sz="2000">
                <a:solidFill>
                  <a:schemeClr val="dk1"/>
                </a:solidFill>
                <a:highlight>
                  <a:srgbClr val="00FF00"/>
                </a:highlight>
              </a:rPr>
              <a:t>Status of the Region</a:t>
            </a:r>
            <a:r>
              <a:rPr lang="en-US" sz="2000">
                <a:solidFill>
                  <a:schemeClr val="dk1"/>
                </a:solidFill>
              </a:rPr>
              <a:t>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d. D &amp; I working group update</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e. Special Awards update</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f. Summary of Year’s Activities (20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g. Volunteer Recognition (3 minutes)</a:t>
            </a:r>
            <a:endParaRPr sz="2000">
              <a:solidFill>
                <a:schemeClr val="dk1"/>
              </a:solidFill>
            </a:endParaRPr>
          </a:p>
          <a:p>
            <a:pPr marL="914400" lvl="0" indent="457200" algn="l" rtl="0">
              <a:lnSpc>
                <a:spcPct val="150000"/>
              </a:lnSpc>
              <a:spcBef>
                <a:spcPts val="0"/>
              </a:spcBef>
              <a:spcAft>
                <a:spcPts val="0"/>
              </a:spcAft>
              <a:buNone/>
            </a:pPr>
            <a:r>
              <a:rPr lang="en-US" sz="2000">
                <a:solidFill>
                  <a:schemeClr val="dk1"/>
                </a:solidFill>
              </a:rPr>
              <a:t>     h. USPC 2022 Equine Symposium &amp; Convention (10 minutes)</a:t>
            </a:r>
            <a:endParaRPr sz="2000">
              <a:solidFill>
                <a:schemeClr val="dk1"/>
              </a:solidFill>
            </a:endParaRPr>
          </a:p>
          <a:p>
            <a:pPr marL="914400" lvl="0" indent="457200" algn="l" rtl="0">
              <a:spcBef>
                <a:spcPts val="0"/>
              </a:spcBef>
              <a:spcAft>
                <a:spcPts val="0"/>
              </a:spcAft>
              <a:buNone/>
            </a:pPr>
            <a:r>
              <a:rPr lang="en-US" sz="2000">
                <a:solidFill>
                  <a:schemeClr val="dk1"/>
                </a:solidFill>
              </a:rPr>
              <a:t>     i. National Youth Congress Delegates (10 minutes)</a:t>
            </a:r>
            <a:endParaRPr sz="23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9" descr="Pony Club bar.jpg"/>
          <p:cNvPicPr preferRelativeResize="0"/>
          <p:nvPr/>
        </p:nvPicPr>
        <p:blipFill rotWithShape="1">
          <a:blip r:embed="rId3">
            <a:alphaModFix/>
          </a:blip>
          <a:srcRect/>
          <a:stretch/>
        </p:blipFill>
        <p:spPr>
          <a:xfrm>
            <a:off x="0" y="-5558"/>
            <a:ext cx="12192000" cy="331236"/>
          </a:xfrm>
          <a:prstGeom prst="rect">
            <a:avLst/>
          </a:prstGeom>
          <a:noFill/>
          <a:ln>
            <a:noFill/>
          </a:ln>
        </p:spPr>
      </p:pic>
      <p:pic>
        <p:nvPicPr>
          <p:cNvPr id="167" name="Google Shape;167;p9" descr="Pony Club bar.jpg"/>
          <p:cNvPicPr preferRelativeResize="0"/>
          <p:nvPr/>
        </p:nvPicPr>
        <p:blipFill rotWithShape="1">
          <a:blip r:embed="rId3">
            <a:alphaModFix/>
          </a:blip>
          <a:srcRect/>
          <a:stretch/>
        </p:blipFill>
        <p:spPr>
          <a:xfrm>
            <a:off x="0" y="6539677"/>
            <a:ext cx="12192000" cy="331236"/>
          </a:xfrm>
          <a:prstGeom prst="rect">
            <a:avLst/>
          </a:prstGeom>
          <a:noFill/>
          <a:ln>
            <a:noFill/>
          </a:ln>
        </p:spPr>
      </p:pic>
      <p:pic>
        <p:nvPicPr>
          <p:cNvPr id="168" name="Google Shape;168;p9" descr="Pony Club bar.jpg"/>
          <p:cNvPicPr preferRelativeResize="0"/>
          <p:nvPr/>
        </p:nvPicPr>
        <p:blipFill rotWithShape="1">
          <a:blip r:embed="rId3">
            <a:alphaModFix/>
          </a:blip>
          <a:srcRect/>
          <a:stretch/>
        </p:blipFill>
        <p:spPr>
          <a:xfrm>
            <a:off x="0" y="-5559"/>
            <a:ext cx="9144000" cy="382385"/>
          </a:xfrm>
          <a:prstGeom prst="rect">
            <a:avLst/>
          </a:prstGeom>
          <a:noFill/>
          <a:ln>
            <a:noFill/>
          </a:ln>
        </p:spPr>
      </p:pic>
      <p:pic>
        <p:nvPicPr>
          <p:cNvPr id="169" name="Google Shape;169;p9" descr="Pony Club bar.jpg"/>
          <p:cNvPicPr preferRelativeResize="0"/>
          <p:nvPr/>
        </p:nvPicPr>
        <p:blipFill rotWithShape="1">
          <a:blip r:embed="rId3">
            <a:alphaModFix/>
          </a:blip>
          <a:srcRect/>
          <a:stretch/>
        </p:blipFill>
        <p:spPr>
          <a:xfrm>
            <a:off x="0" y="6489572"/>
            <a:ext cx="9144000" cy="382385"/>
          </a:xfrm>
          <a:prstGeom prst="rect">
            <a:avLst/>
          </a:prstGeom>
          <a:noFill/>
          <a:ln>
            <a:noFill/>
          </a:ln>
        </p:spPr>
      </p:pic>
      <p:sp>
        <p:nvSpPr>
          <p:cNvPr id="170" name="Google Shape;170;p9"/>
          <p:cNvSpPr txBox="1">
            <a:spLocks noGrp="1"/>
          </p:cNvSpPr>
          <p:nvPr>
            <p:ph type="ctrTitle"/>
          </p:nvPr>
        </p:nvSpPr>
        <p:spPr>
          <a:xfrm>
            <a:off x="1362076" y="387748"/>
            <a:ext cx="9144000" cy="73308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a:t>Who We Are</a:t>
            </a:r>
            <a:endParaRPr/>
          </a:p>
        </p:txBody>
      </p:sp>
      <p:sp>
        <p:nvSpPr>
          <p:cNvPr id="171" name="Google Shape;171;p9"/>
          <p:cNvSpPr/>
          <p:nvPr/>
        </p:nvSpPr>
        <p:spPr>
          <a:xfrm>
            <a:off x="4989989" y="1646161"/>
            <a:ext cx="2128021" cy="1393236"/>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14 Clubs</a:t>
            </a:r>
            <a:endParaRPr/>
          </a:p>
        </p:txBody>
      </p:sp>
      <p:sp>
        <p:nvSpPr>
          <p:cNvPr id="172" name="Google Shape;172;p9"/>
          <p:cNvSpPr/>
          <p:nvPr/>
        </p:nvSpPr>
        <p:spPr>
          <a:xfrm>
            <a:off x="5083857" y="3564726"/>
            <a:ext cx="2128021" cy="1393236"/>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5 Centers</a:t>
            </a:r>
            <a:endParaRPr/>
          </a:p>
        </p:txBody>
      </p:sp>
      <p:sp>
        <p:nvSpPr>
          <p:cNvPr id="173" name="Google Shape;173;p9"/>
          <p:cNvSpPr/>
          <p:nvPr/>
        </p:nvSpPr>
        <p:spPr>
          <a:xfrm>
            <a:off x="313783" y="859646"/>
            <a:ext cx="4095687" cy="2229107"/>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283 Member</a:t>
            </a:r>
            <a:endParaRPr/>
          </a:p>
          <a:p>
            <a:pPr marL="342900" marR="0" lvl="0" indent="-342900" algn="ctr"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234 in Clubs</a:t>
            </a:r>
            <a:endParaRPr/>
          </a:p>
          <a:p>
            <a:pPr marL="342900" marR="0" lvl="0" indent="-342900" algn="ctr"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49 in Centers</a:t>
            </a:r>
            <a:endParaRPr/>
          </a:p>
        </p:txBody>
      </p:sp>
      <p:sp>
        <p:nvSpPr>
          <p:cNvPr id="174" name="Google Shape;174;p9"/>
          <p:cNvSpPr/>
          <p:nvPr/>
        </p:nvSpPr>
        <p:spPr>
          <a:xfrm>
            <a:off x="7347148" y="807356"/>
            <a:ext cx="4844852" cy="2229107"/>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283 Member</a:t>
            </a:r>
            <a:endParaRPr/>
          </a:p>
          <a:p>
            <a:pPr marL="342900" marR="0" lvl="0" indent="-342900" algn="ctr"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207 Youth (under 26)</a:t>
            </a:r>
            <a:endParaRPr/>
          </a:p>
          <a:p>
            <a:pPr marL="342900" marR="0" lvl="0" indent="-342900" algn="ctr"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76 Adults</a:t>
            </a:r>
            <a:endParaRPr/>
          </a:p>
        </p:txBody>
      </p:sp>
      <p:sp>
        <p:nvSpPr>
          <p:cNvPr id="175" name="Google Shape;175;p9"/>
          <p:cNvSpPr/>
          <p:nvPr/>
        </p:nvSpPr>
        <p:spPr>
          <a:xfrm>
            <a:off x="145137" y="3674609"/>
            <a:ext cx="4844852" cy="2229107"/>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HM Certification</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 3 H-HM	 7 HB</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22 C2		19 C1</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37 D3   54 D2	29 D1</a:t>
            </a:r>
            <a:endParaRPr/>
          </a:p>
        </p:txBody>
      </p:sp>
      <p:sp>
        <p:nvSpPr>
          <p:cNvPr id="176" name="Google Shape;176;p9"/>
          <p:cNvSpPr/>
          <p:nvPr/>
        </p:nvSpPr>
        <p:spPr>
          <a:xfrm>
            <a:off x="7202013" y="4158682"/>
            <a:ext cx="4844852" cy="2229107"/>
          </a:xfrm>
          <a:prstGeom prst="cloud">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Mounted Certifications</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1 A 	2 B</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4 C3	42 C2	30 C1</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81 D3	122 D2	  55 D1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5166</Words>
  <Application>Microsoft Office PowerPoint</Application>
  <PresentationFormat>Widescreen</PresentationFormat>
  <Paragraphs>638</Paragraphs>
  <Slides>66</Slides>
  <Notes>66</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Noto Sans Symbols</vt:lpstr>
      <vt:lpstr>Short Stack</vt:lpstr>
      <vt:lpstr>Calibri</vt:lpstr>
      <vt:lpstr>Courier New</vt:lpstr>
      <vt:lpstr>Office Theme</vt:lpstr>
      <vt:lpstr>Middle California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We Are</vt:lpstr>
      <vt:lpstr>Who We Are</vt:lpstr>
      <vt:lpstr>PowerPoint Presentation</vt:lpstr>
      <vt:lpstr>PowerPoint Presentation</vt:lpstr>
      <vt:lpstr>PowerPoint Presentation</vt:lpstr>
      <vt:lpstr>PowerPoint Presentation</vt:lpstr>
      <vt:lpstr>PowerPoint Presentation</vt:lpstr>
      <vt:lpstr>PowerPoint Presentation</vt:lpstr>
      <vt:lpstr>What We Did January - June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2021 Nominating Committee</vt:lpstr>
      <vt:lpstr> Proposed 2022 Slate of Officers</vt:lpstr>
      <vt:lpstr>PowerPoint Presentation</vt:lpstr>
      <vt:lpstr>2022 Nominating Committee</vt:lpstr>
      <vt:lpstr>PowerPoint Presentation</vt:lpstr>
      <vt:lpstr>2021 Organizers &amp; Appointees</vt:lpstr>
      <vt:lpstr>PowerPoint Presentation</vt:lpstr>
      <vt:lpstr>2021 Treasurer’s Report</vt:lpstr>
      <vt:lpstr>2021 Treasurer’s Report</vt:lpstr>
      <vt:lpstr>2021 Treasurer’s Report</vt:lpstr>
      <vt:lpstr>PowerPoint Presentation</vt:lpstr>
      <vt:lpstr>PowerPoint Presentation</vt:lpstr>
      <vt:lpstr>PowerPoint Presentation</vt:lpstr>
      <vt:lpstr>2022 Budget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Rallies</vt:lpstr>
      <vt:lpstr>Non-Rallies</vt:lpstr>
      <vt:lpstr>Conflict Resolution</vt:lpstr>
      <vt:lpstr>PowerPoint Presentation</vt:lpstr>
      <vt:lpstr>PowerPoint Presentation</vt:lpstr>
      <vt:lpstr>PowerPoint Presentation</vt:lpstr>
      <vt:lpstr>2021 Middle California Region Calendar</vt:lpstr>
      <vt:lpstr>2022 Middle California Region Calendar</vt:lpstr>
      <vt:lpstr>2022 Middle California Region Calendar</vt:lpstr>
      <vt:lpstr>PowerPoint Presentation</vt:lpstr>
      <vt:lpstr>PowerPoint Presentation</vt:lpstr>
      <vt:lpstr>PowerPoint Presentation</vt:lpstr>
      <vt:lpstr>Other -  Changes for 2022: Member Protection</vt:lpstr>
      <vt:lpstr>Other - Shop Pony Club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California Region</dc:title>
  <dc:creator>Microsoft Office User</dc:creator>
  <cp:lastModifiedBy>Michelle Cale</cp:lastModifiedBy>
  <cp:revision>1</cp:revision>
  <dcterms:created xsi:type="dcterms:W3CDTF">2019-11-03T19:58:12Z</dcterms:created>
  <dcterms:modified xsi:type="dcterms:W3CDTF">2021-12-10T08:41:15Z</dcterms:modified>
</cp:coreProperties>
</file>